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4380" r:id="rId1"/>
    <p:sldMasterId id="2147484392" r:id="rId2"/>
  </p:sldMasterIdLst>
  <p:notesMasterIdLst>
    <p:notesMasterId r:id="rId18"/>
  </p:notesMasterIdLst>
  <p:handoutMasterIdLst>
    <p:handoutMasterId r:id="rId19"/>
  </p:handoutMasterIdLst>
  <p:sldIdLst>
    <p:sldId id="289" r:id="rId3"/>
    <p:sldId id="335" r:id="rId4"/>
    <p:sldId id="341" r:id="rId5"/>
    <p:sldId id="342" r:id="rId6"/>
    <p:sldId id="347" r:id="rId7"/>
    <p:sldId id="338" r:id="rId8"/>
    <p:sldId id="343" r:id="rId9"/>
    <p:sldId id="349" r:id="rId10"/>
    <p:sldId id="344" r:id="rId11"/>
    <p:sldId id="350" r:id="rId12"/>
    <p:sldId id="346" r:id="rId13"/>
    <p:sldId id="351" r:id="rId14"/>
    <p:sldId id="328" r:id="rId15"/>
    <p:sldId id="345" r:id="rId16"/>
    <p:sldId id="352" r:id="rId17"/>
  </p:sldIdLst>
  <p:sldSz cx="9906000" cy="6858000" type="A4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14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  <p15:guide id="3" orient="horz" pos="3108" userDrawn="1">
          <p15:clr>
            <a:srgbClr val="A4A3A4"/>
          </p15:clr>
        </p15:guide>
        <p15:guide id="4" pos="212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D201B"/>
    <a:srgbClr val="EEEEEE"/>
    <a:srgbClr val="FAFAF8"/>
    <a:srgbClr val="FBFBFB"/>
    <a:srgbClr val="FF99FF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27102A9-8310-4765-A935-A1911B00CA55}" styleName="淡色スタイル 1 - アクセント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淡色スタイル 1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淡色スタイル 1 - アクセント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7B26C5-4107-4FEC-AEDC-1716B250A1EF}" styleName="スタイル (淡色)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113A9D2-9D6B-4929-AA2D-F23B5EE8CBE7}" styleName="テーマ スタイル 2 - アクセント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62" autoAdjust="0"/>
    <p:restoredTop sz="93345" autoAdjust="0"/>
  </p:normalViewPr>
  <p:slideViewPr>
    <p:cSldViewPr snapToGrid="0" snapToObjects="1">
      <p:cViewPr>
        <p:scale>
          <a:sx n="80" d="100"/>
          <a:sy n="80" d="100"/>
        </p:scale>
        <p:origin x="-1278" y="-96"/>
      </p:cViewPr>
      <p:guideLst>
        <p:guide orient="horz" pos="2160"/>
        <p:guide pos="3143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78" d="100"/>
          <a:sy n="78" d="100"/>
        </p:scale>
        <p:origin x="-3720" y="-112"/>
      </p:cViewPr>
      <p:guideLst>
        <p:guide orient="horz" pos="2880"/>
        <p:guide orient="horz" pos="3108"/>
        <p:guide pos="2160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158228921663425"/>
          <c:y val="5.0952203917296731E-3"/>
          <c:w val="0.44157833495213289"/>
          <c:h val="0.76975871624703707"/>
        </c:manualLayout>
      </c:layout>
      <c:doughnut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台湾人アジア旅行目的地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593-42E8-BE3F-1A8F4C2121C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593-42E8-BE3F-1A8F4C2121C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593-42E8-BE3F-1A8F4C2121C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593-42E8-BE3F-1A8F4C2121C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D593-42E8-BE3F-1A8F4C2121CD}"/>
              </c:ext>
            </c:extLst>
          </c:dPt>
          <c:dLbls>
            <c:dLbl>
              <c:idx val="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593-42E8-BE3F-1A8F4C2121CD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A316844F-5676-426B-8C0D-9E5E9006DBBB}" type="VALUE">
                      <a:rPr lang="en-US" altLang="zh-TW">
                        <a:solidFill>
                          <a:schemeClr val="tx1"/>
                        </a:solidFill>
                      </a:rPr>
                      <a:pPr/>
                      <a:t>[值]</a:t>
                    </a:fld>
                    <a:endParaRPr lang="zh-TW" alt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D593-42E8-BE3F-1A8F4C2121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zh-TW" altLang="en-US" sz="1400" b="1" i="0" u="none" strike="noStrike" kern="1200" baseline="0">
                    <a:ln w="3175"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工作表1!$A$2:$A$6</c:f>
              <c:strCache>
                <c:ptCount val="5"/>
                <c:pt idx="0">
                  <c:v>日本</c:v>
                </c:pt>
                <c:pt idx="1">
                  <c:v>中国</c:v>
                </c:pt>
                <c:pt idx="2">
                  <c:v>香港</c:v>
                </c:pt>
                <c:pt idx="3">
                  <c:v>韓国</c:v>
                </c:pt>
                <c:pt idx="4">
                  <c:v>その他</c:v>
                </c:pt>
              </c:strCache>
            </c:strRef>
          </c:cat>
          <c:val>
            <c:numRef>
              <c:f>工作表1!$B$2:$B$6</c:f>
              <c:numCache>
                <c:formatCode>0%</c:formatCode>
                <c:ptCount val="5"/>
                <c:pt idx="0">
                  <c:v>0.32</c:v>
                </c:pt>
                <c:pt idx="1">
                  <c:v>0.27</c:v>
                </c:pt>
                <c:pt idx="2">
                  <c:v>0.14000000000000001</c:v>
                </c:pt>
                <c:pt idx="3">
                  <c:v>0.06</c:v>
                </c:pt>
                <c:pt idx="4">
                  <c:v>0.21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D593-42E8-BE3F-1A8F4C2121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 b="1">
          <a:solidFill>
            <a:schemeClr val="accent6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</a:defRPr>
      </a:pPr>
      <a:endParaRPr lang="zh-TW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6864800261783424"/>
          <c:y val="0.16567604218250809"/>
          <c:w val="0.44388896455057936"/>
          <c:h val="0.76975880297207899"/>
        </c:manualLayout>
      </c:layout>
      <c:doughnut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日本語レベル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EA7-4091-903E-14174869EA6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EA7-4091-903E-14174869EA6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EA7-4091-903E-14174869EA6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EA7-4091-903E-14174869EA6E}"/>
              </c:ext>
            </c:extLst>
          </c:dPt>
          <c:dLbls>
            <c:dLbl>
              <c:idx val="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EA7-4091-903E-14174869EA6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ja-JP" sz="1400" b="1" i="0" u="none" strike="noStrike" kern="1200" baseline="0">
                    <a:ln w="3175"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工作表1!$A$2:$A$5</c:f>
              <c:strCache>
                <c:ptCount val="3"/>
                <c:pt idx="0">
                  <c:v>N1,母語</c:v>
                </c:pt>
                <c:pt idx="1">
                  <c:v>N2</c:v>
                </c:pt>
                <c:pt idx="2">
                  <c:v>日常会話</c:v>
                </c:pt>
              </c:strCache>
            </c:strRef>
          </c:cat>
          <c:val>
            <c:numRef>
              <c:f>工作表1!$B$2:$B$5</c:f>
              <c:numCache>
                <c:formatCode>0%</c:formatCode>
                <c:ptCount val="4"/>
                <c:pt idx="0">
                  <c:v>0.73</c:v>
                </c:pt>
                <c:pt idx="1">
                  <c:v>0.17</c:v>
                </c:pt>
                <c:pt idx="2">
                  <c:v>0.1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0EA7-4091-903E-14174869EA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 b="1">
          <a:solidFill>
            <a:schemeClr val="accent6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</a:defRPr>
      </a:pPr>
      <a:endParaRPr lang="zh-TW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9990823578432684"/>
          <c:y val="0.2299297518961444"/>
          <c:w val="0.42809632181904717"/>
          <c:h val="0.76975880297207899"/>
        </c:manualLayout>
      </c:layout>
      <c:doughnut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年齢</c:v>
                </c:pt>
              </c:strCache>
            </c:strRef>
          </c:tx>
          <c:explosion val="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A7A-4FAC-8587-3C13A30918F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A7A-4FAC-8587-3C13A30918F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A7A-4FAC-8587-3C13A30918F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A7A-4FAC-8587-3C13A30918F8}"/>
              </c:ext>
            </c:extLst>
          </c:dPt>
          <c:dLbls>
            <c:dLbl>
              <c:idx val="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A7A-4FAC-8587-3C13A30918F8}"/>
                </c:ext>
              </c:extLst>
            </c:dLbl>
            <c:dLbl>
              <c:idx val="1"/>
              <c:layout>
                <c:manualLayout>
                  <c:x val="-4.5356835078619109E-3"/>
                  <c:y val="-6.60396196117910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A7A-4FAC-8587-3C13A30918F8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A283AE6D-9E45-40D4-95F5-8B8F6B007250}" type="VALUE">
                      <a:rPr lang="en-US" altLang="zh-TW" smtClean="0">
                        <a:ln>
                          <a:noFill/>
                        </a:ln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pPr/>
                      <a:t>[值]</a:t>
                    </a:fld>
                    <a:endParaRPr lang="zh-TW" alt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DA7A-4FAC-8587-3C13A30918F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ja-JP" sz="1400" b="1" i="0" u="none" strike="noStrike" kern="1200" baseline="0">
                    <a:solidFill>
                      <a:schemeClr val="accent6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工作表1!$A$2:$A$5</c:f>
              <c:strCache>
                <c:ptCount val="3"/>
                <c:pt idx="0">
                  <c:v>25歳未満</c:v>
                </c:pt>
                <c:pt idx="1">
                  <c:v>25～30歳</c:v>
                </c:pt>
                <c:pt idx="2">
                  <c:v>30歳以上</c:v>
                </c:pt>
              </c:strCache>
            </c:strRef>
          </c:cat>
          <c:val>
            <c:numRef>
              <c:f>工作表1!$B$2:$B$5</c:f>
              <c:numCache>
                <c:formatCode>0%</c:formatCode>
                <c:ptCount val="4"/>
                <c:pt idx="0">
                  <c:v>0.41</c:v>
                </c:pt>
                <c:pt idx="1">
                  <c:v>0.38</c:v>
                </c:pt>
                <c:pt idx="2">
                  <c:v>0.21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DA7A-4FAC-8587-3C13A30918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>
          <a:solidFill>
            <a:schemeClr val="accent6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微軟正黑體" panose="020B0604030504040204" pitchFamily="34" charset="-120"/>
          <a:ea typeface="微軟正黑體" panose="020B0604030504040204" pitchFamily="34" charset="-120"/>
        </a:defRPr>
      </a:pPr>
      <a:endParaRPr lang="zh-TW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E799AD-6DBE-41D5-B36D-E03923681ACF}" type="doc">
      <dgm:prSet loTypeId="urn:microsoft.com/office/officeart/2005/8/layout/h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kumimoji="1" lang="ja-JP" altLang="en-US"/>
        </a:p>
      </dgm:t>
    </dgm:pt>
    <dgm:pt modelId="{88409418-BC39-4815-8E37-CBAD8042BF3C}">
      <dgm:prSet phldrT="[テキスト]"/>
      <dgm:spPr/>
      <dgm:t>
        <a:bodyPr/>
        <a:lstStyle/>
        <a:p>
          <a:r>
            <a:rPr kumimoji="1" lang="zh-TW" altLang="en-US" dirty="0">
              <a:latin typeface="Meiryo UI" panose="020B0604030504040204" pitchFamily="50" charset="-128"/>
              <a:ea typeface="Meiryo UI" panose="020B0604030504040204" pitchFamily="50" charset="-128"/>
            </a:rPr>
            <a:t>作為開發新事業的動力</a:t>
          </a:r>
          <a:endParaRPr kumimoji="1" lang="ja-JP" altLang="en-US" dirty="0">
            <a:latin typeface="Meiryo UI" panose="020B0604030504040204" pitchFamily="50" charset="-128"/>
            <a:ea typeface="Meiryo UI" panose="020B0604030504040204" pitchFamily="50" charset="-128"/>
          </a:endParaRPr>
        </a:p>
      </dgm:t>
    </dgm:pt>
    <dgm:pt modelId="{C0E4EB4A-1B8E-4C0E-9D92-F7EF1502B316}" type="parTrans" cxnId="{D68811F2-1C2F-433F-BB4D-D5CCEFA9CC73}">
      <dgm:prSet/>
      <dgm:spPr/>
      <dgm:t>
        <a:bodyPr/>
        <a:lstStyle/>
        <a:p>
          <a:endParaRPr kumimoji="1" lang="ja-JP" altLang="en-US">
            <a:latin typeface="Meiryo UI" panose="020B0604030504040204" pitchFamily="50" charset="-128"/>
            <a:ea typeface="Meiryo UI" panose="020B0604030504040204" pitchFamily="50" charset="-128"/>
          </a:endParaRPr>
        </a:p>
      </dgm:t>
    </dgm:pt>
    <dgm:pt modelId="{10DF557F-44AB-40C7-A948-60237D4F060C}" type="sibTrans" cxnId="{D68811F2-1C2F-433F-BB4D-D5CCEFA9CC73}">
      <dgm:prSet/>
      <dgm:spPr/>
      <dgm:t>
        <a:bodyPr/>
        <a:lstStyle/>
        <a:p>
          <a:endParaRPr kumimoji="1" lang="ja-JP" altLang="en-US">
            <a:latin typeface="Meiryo UI" panose="020B0604030504040204" pitchFamily="50" charset="-128"/>
            <a:ea typeface="Meiryo UI" panose="020B0604030504040204" pitchFamily="50" charset="-128"/>
          </a:endParaRPr>
        </a:p>
      </dgm:t>
    </dgm:pt>
    <dgm:pt modelId="{C3C68453-A973-4E28-B937-B4DB2025FFE0}">
      <dgm:prSet phldrT="[テキスト]"/>
      <dgm:spPr/>
      <dgm:t>
        <a:bodyPr/>
        <a:lstStyle/>
        <a:p>
          <a:r>
            <a:rPr kumimoji="1" lang="zh-TW" altLang="en-US" dirty="0">
              <a:latin typeface="Meiryo UI" panose="020B0604030504040204" pitchFamily="50" charset="-128"/>
              <a:ea typeface="Meiryo UI" panose="020B0604030504040204" pitchFamily="50" charset="-128"/>
            </a:rPr>
            <a:t>消除人手短缺的問題以及展開新的事業。</a:t>
          </a:r>
          <a:endParaRPr kumimoji="1" lang="ja-JP" altLang="en-US" dirty="0">
            <a:latin typeface="Meiryo UI" panose="020B0604030504040204" pitchFamily="50" charset="-128"/>
            <a:ea typeface="Meiryo UI" panose="020B0604030504040204" pitchFamily="50" charset="-128"/>
          </a:endParaRPr>
        </a:p>
      </dgm:t>
    </dgm:pt>
    <dgm:pt modelId="{97CCD231-23F7-46B6-83B3-3226BB8ABB5D}" type="parTrans" cxnId="{5E1B9E1F-AD08-42CD-AB96-301B30009492}">
      <dgm:prSet/>
      <dgm:spPr/>
      <dgm:t>
        <a:bodyPr/>
        <a:lstStyle/>
        <a:p>
          <a:endParaRPr kumimoji="1" lang="ja-JP" altLang="en-US">
            <a:latin typeface="Meiryo UI" panose="020B0604030504040204" pitchFamily="50" charset="-128"/>
            <a:ea typeface="Meiryo UI" panose="020B0604030504040204" pitchFamily="50" charset="-128"/>
          </a:endParaRPr>
        </a:p>
      </dgm:t>
    </dgm:pt>
    <dgm:pt modelId="{2E5FA7FC-5109-40CA-A372-DC80994DFCDF}" type="sibTrans" cxnId="{5E1B9E1F-AD08-42CD-AB96-301B30009492}">
      <dgm:prSet/>
      <dgm:spPr/>
      <dgm:t>
        <a:bodyPr/>
        <a:lstStyle/>
        <a:p>
          <a:endParaRPr kumimoji="1" lang="ja-JP" altLang="en-US">
            <a:latin typeface="Meiryo UI" panose="020B0604030504040204" pitchFamily="50" charset="-128"/>
            <a:ea typeface="Meiryo UI" panose="020B0604030504040204" pitchFamily="50" charset="-128"/>
          </a:endParaRPr>
        </a:p>
      </dgm:t>
    </dgm:pt>
    <dgm:pt modelId="{A02C1BB8-4AB6-4D3B-B73E-3268FAB8B588}">
      <dgm:prSet phldrT="[テキスト]"/>
      <dgm:spPr/>
      <dgm:t>
        <a:bodyPr/>
        <a:lstStyle/>
        <a:p>
          <a:r>
            <a:rPr kumimoji="1" lang="zh-TW" altLang="en-US" dirty="0">
              <a:latin typeface="Meiryo UI" panose="020B0604030504040204" pitchFamily="50" charset="-128"/>
              <a:ea typeface="Meiryo UI" panose="020B0604030504040204" pitchFamily="50" charset="-128"/>
            </a:rPr>
            <a:t>在銷售市場擴展上的積極性</a:t>
          </a:r>
          <a:endParaRPr kumimoji="1" lang="ja-JP" altLang="en-US" dirty="0">
            <a:latin typeface="Meiryo UI" panose="020B0604030504040204" pitchFamily="50" charset="-128"/>
            <a:ea typeface="Meiryo UI" panose="020B0604030504040204" pitchFamily="50" charset="-128"/>
          </a:endParaRPr>
        </a:p>
      </dgm:t>
    </dgm:pt>
    <dgm:pt modelId="{B014583E-CF56-41DD-A47E-FBB36222C301}" type="parTrans" cxnId="{4B6F0D9C-5DED-4566-B991-35CE2F838E9D}">
      <dgm:prSet/>
      <dgm:spPr/>
      <dgm:t>
        <a:bodyPr/>
        <a:lstStyle/>
        <a:p>
          <a:endParaRPr kumimoji="1" lang="ja-JP" altLang="en-US">
            <a:latin typeface="Meiryo UI" panose="020B0604030504040204" pitchFamily="50" charset="-128"/>
            <a:ea typeface="Meiryo UI" panose="020B0604030504040204" pitchFamily="50" charset="-128"/>
          </a:endParaRPr>
        </a:p>
      </dgm:t>
    </dgm:pt>
    <dgm:pt modelId="{723DAEF8-3924-4AF1-BA63-774B8D7BCEB9}" type="sibTrans" cxnId="{4B6F0D9C-5DED-4566-B991-35CE2F838E9D}">
      <dgm:prSet/>
      <dgm:spPr/>
      <dgm:t>
        <a:bodyPr/>
        <a:lstStyle/>
        <a:p>
          <a:endParaRPr kumimoji="1" lang="ja-JP" altLang="en-US">
            <a:latin typeface="Meiryo UI" panose="020B0604030504040204" pitchFamily="50" charset="-128"/>
            <a:ea typeface="Meiryo UI" panose="020B0604030504040204" pitchFamily="50" charset="-128"/>
          </a:endParaRPr>
        </a:p>
      </dgm:t>
    </dgm:pt>
    <dgm:pt modelId="{B27C4593-0085-4876-B074-DC5647FE9BD1}">
      <dgm:prSet phldrT="[テキスト]"/>
      <dgm:spPr/>
      <dgm:t>
        <a:bodyPr/>
        <a:lstStyle/>
        <a:p>
          <a:r>
            <a:rPr kumimoji="1" lang="zh-TW" altLang="en-US" dirty="0">
              <a:latin typeface="Meiryo UI" panose="020B0604030504040204" pitchFamily="50" charset="-128"/>
              <a:ea typeface="Meiryo UI" panose="020B0604030504040204" pitchFamily="50" charset="-128"/>
            </a:rPr>
            <a:t>以青年優勢來改革銷售市場上的意識形態。</a:t>
          </a:r>
          <a:endParaRPr kumimoji="1" lang="ja-JP" altLang="en-US" dirty="0">
            <a:latin typeface="Meiryo UI" panose="020B0604030504040204" pitchFamily="50" charset="-128"/>
            <a:ea typeface="Meiryo UI" panose="020B0604030504040204" pitchFamily="50" charset="-128"/>
          </a:endParaRPr>
        </a:p>
      </dgm:t>
    </dgm:pt>
    <dgm:pt modelId="{15B67152-EBC9-4FED-A9E0-89574667DB20}" type="parTrans" cxnId="{185567A5-9924-4F6C-B04B-6E828A86E360}">
      <dgm:prSet/>
      <dgm:spPr/>
      <dgm:t>
        <a:bodyPr/>
        <a:lstStyle/>
        <a:p>
          <a:endParaRPr kumimoji="1" lang="ja-JP" altLang="en-US">
            <a:latin typeface="Meiryo UI" panose="020B0604030504040204" pitchFamily="50" charset="-128"/>
            <a:ea typeface="Meiryo UI" panose="020B0604030504040204" pitchFamily="50" charset="-128"/>
          </a:endParaRPr>
        </a:p>
      </dgm:t>
    </dgm:pt>
    <dgm:pt modelId="{9235140F-CB3E-4EFF-8D93-F27E80DC3F05}" type="sibTrans" cxnId="{185567A5-9924-4F6C-B04B-6E828A86E360}">
      <dgm:prSet/>
      <dgm:spPr/>
      <dgm:t>
        <a:bodyPr/>
        <a:lstStyle/>
        <a:p>
          <a:endParaRPr kumimoji="1" lang="ja-JP" altLang="en-US">
            <a:latin typeface="Meiryo UI" panose="020B0604030504040204" pitchFamily="50" charset="-128"/>
            <a:ea typeface="Meiryo UI" panose="020B0604030504040204" pitchFamily="50" charset="-128"/>
          </a:endParaRPr>
        </a:p>
      </dgm:t>
    </dgm:pt>
    <dgm:pt modelId="{0C7425D6-8A86-40BD-88F1-F833A7C4BE1E}">
      <dgm:prSet phldrT="[テキスト]"/>
      <dgm:spPr/>
      <dgm:t>
        <a:bodyPr/>
        <a:lstStyle/>
        <a:p>
          <a:r>
            <a:rPr kumimoji="1" lang="zh-TW" altLang="en-US" dirty="0">
              <a:latin typeface="Meiryo UI" panose="020B0604030504040204" pitchFamily="50" charset="-128"/>
              <a:ea typeface="Meiryo UI" panose="020B0604030504040204" pitchFamily="50" charset="-128"/>
            </a:rPr>
            <a:t>以學生的長處為　優勢</a:t>
          </a:r>
          <a:endParaRPr kumimoji="1" lang="ja-JP" altLang="en-US" dirty="0">
            <a:latin typeface="Meiryo UI" panose="020B0604030504040204" pitchFamily="50" charset="-128"/>
            <a:ea typeface="Meiryo UI" panose="020B0604030504040204" pitchFamily="50" charset="-128"/>
          </a:endParaRPr>
        </a:p>
      </dgm:t>
    </dgm:pt>
    <dgm:pt modelId="{772F6B69-D2FC-4DC5-ACAD-AE367FCC49BE}" type="parTrans" cxnId="{F62CF137-439C-4438-828C-7B88511B3062}">
      <dgm:prSet/>
      <dgm:spPr/>
      <dgm:t>
        <a:bodyPr/>
        <a:lstStyle/>
        <a:p>
          <a:endParaRPr kumimoji="1" lang="ja-JP" altLang="en-US">
            <a:latin typeface="Meiryo UI" panose="020B0604030504040204" pitchFamily="50" charset="-128"/>
            <a:ea typeface="Meiryo UI" panose="020B0604030504040204" pitchFamily="50" charset="-128"/>
          </a:endParaRPr>
        </a:p>
      </dgm:t>
    </dgm:pt>
    <dgm:pt modelId="{4CFC94D1-DCF7-4D51-9921-6D232F930A51}" type="sibTrans" cxnId="{F62CF137-439C-4438-828C-7B88511B3062}">
      <dgm:prSet/>
      <dgm:spPr/>
      <dgm:t>
        <a:bodyPr/>
        <a:lstStyle/>
        <a:p>
          <a:endParaRPr kumimoji="1" lang="ja-JP" altLang="en-US">
            <a:latin typeface="Meiryo UI" panose="020B0604030504040204" pitchFamily="50" charset="-128"/>
            <a:ea typeface="Meiryo UI" panose="020B0604030504040204" pitchFamily="50" charset="-128"/>
          </a:endParaRPr>
        </a:p>
      </dgm:t>
    </dgm:pt>
    <dgm:pt modelId="{833B7B2C-3835-41C2-98E0-AAAA3351E126}">
      <dgm:prSet phldrT="[テキスト]"/>
      <dgm:spPr/>
      <dgm:t>
        <a:bodyPr/>
        <a:lstStyle/>
        <a:p>
          <a:r>
            <a:rPr kumimoji="1" lang="zh-TW" altLang="en-US" dirty="0">
              <a:latin typeface="Meiryo UI" panose="020B0604030504040204" pitchFamily="50" charset="-128"/>
              <a:ea typeface="Meiryo UI" panose="020B0604030504040204" pitchFamily="50" charset="-128"/>
            </a:rPr>
            <a:t>透過年輕人的想像力及行動力來擴展業務。</a:t>
          </a:r>
          <a:endParaRPr kumimoji="1" lang="ja-JP" altLang="en-US" dirty="0">
            <a:latin typeface="Meiryo UI" panose="020B0604030504040204" pitchFamily="50" charset="-128"/>
            <a:ea typeface="Meiryo UI" panose="020B0604030504040204" pitchFamily="50" charset="-128"/>
          </a:endParaRPr>
        </a:p>
      </dgm:t>
    </dgm:pt>
    <dgm:pt modelId="{232429EF-15DA-4B95-9B0F-256FBD2E4A35}" type="parTrans" cxnId="{FE3775F6-1C2D-45B5-9335-EA656E2DDE83}">
      <dgm:prSet/>
      <dgm:spPr/>
      <dgm:t>
        <a:bodyPr/>
        <a:lstStyle/>
        <a:p>
          <a:endParaRPr kumimoji="1" lang="ja-JP" altLang="en-US">
            <a:latin typeface="Meiryo UI" panose="020B0604030504040204" pitchFamily="50" charset="-128"/>
            <a:ea typeface="Meiryo UI" panose="020B0604030504040204" pitchFamily="50" charset="-128"/>
          </a:endParaRPr>
        </a:p>
      </dgm:t>
    </dgm:pt>
    <dgm:pt modelId="{D18435D0-2B4F-4734-A58C-24EB4D001648}" type="sibTrans" cxnId="{FE3775F6-1C2D-45B5-9335-EA656E2DDE83}">
      <dgm:prSet/>
      <dgm:spPr/>
      <dgm:t>
        <a:bodyPr/>
        <a:lstStyle/>
        <a:p>
          <a:endParaRPr kumimoji="1" lang="ja-JP" altLang="en-US">
            <a:latin typeface="Meiryo UI" panose="020B0604030504040204" pitchFamily="50" charset="-128"/>
            <a:ea typeface="Meiryo UI" panose="020B0604030504040204" pitchFamily="50" charset="-128"/>
          </a:endParaRPr>
        </a:p>
      </dgm:t>
    </dgm:pt>
    <dgm:pt modelId="{D483A335-4818-403B-A4D8-9B19C092A49B}">
      <dgm:prSet/>
      <dgm:spPr/>
      <dgm:t>
        <a:bodyPr/>
        <a:lstStyle/>
        <a:p>
          <a:r>
            <a:rPr kumimoji="1" lang="zh-TW" altLang="en-US" dirty="0">
              <a:latin typeface="Meiryo UI" panose="020B0604030504040204" pitchFamily="50" charset="-128"/>
              <a:ea typeface="Meiryo UI" panose="020B0604030504040204" pitchFamily="50" charset="-128"/>
            </a:rPr>
            <a:t>在管理眼中的　　　業務改革</a:t>
          </a:r>
          <a:endParaRPr kumimoji="1" lang="ja-JP" altLang="en-US" dirty="0">
            <a:latin typeface="Meiryo UI" panose="020B0604030504040204" pitchFamily="50" charset="-128"/>
            <a:ea typeface="Meiryo UI" panose="020B0604030504040204" pitchFamily="50" charset="-128"/>
          </a:endParaRPr>
        </a:p>
      </dgm:t>
    </dgm:pt>
    <dgm:pt modelId="{8F23D876-4B90-49E9-BF8C-F679DE0270F4}" type="parTrans" cxnId="{4B499AB6-9BF5-4282-BB81-C4E6C44CBF35}">
      <dgm:prSet/>
      <dgm:spPr/>
      <dgm:t>
        <a:bodyPr/>
        <a:lstStyle/>
        <a:p>
          <a:endParaRPr kumimoji="1" lang="ja-JP" altLang="en-US">
            <a:latin typeface="Meiryo UI" panose="020B0604030504040204" pitchFamily="50" charset="-128"/>
            <a:ea typeface="Meiryo UI" panose="020B0604030504040204" pitchFamily="50" charset="-128"/>
          </a:endParaRPr>
        </a:p>
      </dgm:t>
    </dgm:pt>
    <dgm:pt modelId="{D49F07BD-50BC-47F3-BECA-B9FAAD350FB5}" type="sibTrans" cxnId="{4B499AB6-9BF5-4282-BB81-C4E6C44CBF35}">
      <dgm:prSet/>
      <dgm:spPr/>
      <dgm:t>
        <a:bodyPr/>
        <a:lstStyle/>
        <a:p>
          <a:endParaRPr kumimoji="1" lang="ja-JP" altLang="en-US">
            <a:latin typeface="Meiryo UI" panose="020B0604030504040204" pitchFamily="50" charset="-128"/>
            <a:ea typeface="Meiryo UI" panose="020B0604030504040204" pitchFamily="50" charset="-128"/>
          </a:endParaRPr>
        </a:p>
      </dgm:t>
    </dgm:pt>
    <dgm:pt modelId="{B6F3977A-484C-41BD-81C5-D39926BA1566}">
      <dgm:prSet/>
      <dgm:spPr/>
      <dgm:t>
        <a:bodyPr/>
        <a:lstStyle/>
        <a:p>
          <a:r>
            <a:rPr kumimoji="1" lang="zh-TW" altLang="en-US" dirty="0">
              <a:latin typeface="Meiryo UI" panose="020B0604030504040204" pitchFamily="50" charset="-128"/>
              <a:ea typeface="Meiryo UI" panose="020B0604030504040204" pitchFamily="50" charset="-128"/>
            </a:rPr>
            <a:t>透過新視角來以努力擴大營收。</a:t>
          </a:r>
          <a:endParaRPr kumimoji="1" lang="ja-JP" altLang="en-US" dirty="0">
            <a:latin typeface="Meiryo UI" panose="020B0604030504040204" pitchFamily="50" charset="-128"/>
            <a:ea typeface="Meiryo UI" panose="020B0604030504040204" pitchFamily="50" charset="-128"/>
          </a:endParaRPr>
        </a:p>
      </dgm:t>
    </dgm:pt>
    <dgm:pt modelId="{F9CCEB23-B8B4-46BC-AFBD-DBE7407CD6E9}" type="parTrans" cxnId="{45441B17-B3F6-41D3-A18C-AFFC9DFB5555}">
      <dgm:prSet/>
      <dgm:spPr/>
      <dgm:t>
        <a:bodyPr/>
        <a:lstStyle/>
        <a:p>
          <a:endParaRPr kumimoji="1" lang="ja-JP" altLang="en-US"/>
        </a:p>
      </dgm:t>
    </dgm:pt>
    <dgm:pt modelId="{91DB1170-E4C1-490A-B6B3-159C0FB61878}" type="sibTrans" cxnId="{45441B17-B3F6-41D3-A18C-AFFC9DFB5555}">
      <dgm:prSet/>
      <dgm:spPr/>
      <dgm:t>
        <a:bodyPr/>
        <a:lstStyle/>
        <a:p>
          <a:endParaRPr kumimoji="1" lang="ja-JP" altLang="en-US"/>
        </a:p>
      </dgm:t>
    </dgm:pt>
    <dgm:pt modelId="{F7A5A673-B690-4841-8F4B-17E5E8CF2FD9}" type="pres">
      <dgm:prSet presAssocID="{34E799AD-6DBE-41D5-B36D-E03923681AC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6E7F9288-C0AF-48AD-8360-9CEECA53F010}" type="pres">
      <dgm:prSet presAssocID="{88409418-BC39-4815-8E37-CBAD8042BF3C}" presName="composite" presStyleCnt="0"/>
      <dgm:spPr/>
    </dgm:pt>
    <dgm:pt modelId="{4A31B171-199C-40EC-A965-CCF10F429EFB}" type="pres">
      <dgm:prSet presAssocID="{88409418-BC39-4815-8E37-CBAD8042BF3C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9B87562-B658-48F0-8756-F47FF11D92ED}" type="pres">
      <dgm:prSet presAssocID="{88409418-BC39-4815-8E37-CBAD8042BF3C}" presName="desTx" presStyleLbl="alignAccFollowNode1" presStyleIdx="0" presStyleCnt="4" custLinFactNeighborX="178" custLinFactNeighborY="-51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ECA6A25-F9AB-49E8-A78B-D4CE5AB15705}" type="pres">
      <dgm:prSet presAssocID="{10DF557F-44AB-40C7-A948-60237D4F060C}" presName="space" presStyleCnt="0"/>
      <dgm:spPr/>
    </dgm:pt>
    <dgm:pt modelId="{B5475366-442C-4038-8C92-590D9D1B6E74}" type="pres">
      <dgm:prSet presAssocID="{D483A335-4818-403B-A4D8-9B19C092A49B}" presName="composite" presStyleCnt="0"/>
      <dgm:spPr/>
    </dgm:pt>
    <dgm:pt modelId="{3DCAF701-0A8D-4872-92C0-AEC928164172}" type="pres">
      <dgm:prSet presAssocID="{D483A335-4818-403B-A4D8-9B19C092A49B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0210946-563A-436E-9008-6DAB4F1A350C}" type="pres">
      <dgm:prSet presAssocID="{D483A335-4818-403B-A4D8-9B19C092A49B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4A80E91-9A10-43CE-8C4D-4E3298A6B306}" type="pres">
      <dgm:prSet presAssocID="{D49F07BD-50BC-47F3-BECA-B9FAAD350FB5}" presName="space" presStyleCnt="0"/>
      <dgm:spPr/>
    </dgm:pt>
    <dgm:pt modelId="{05E8D1CB-D045-43F3-A7FB-52273E6A06DF}" type="pres">
      <dgm:prSet presAssocID="{A02C1BB8-4AB6-4D3B-B73E-3268FAB8B588}" presName="composite" presStyleCnt="0"/>
      <dgm:spPr/>
    </dgm:pt>
    <dgm:pt modelId="{2AD67253-1396-4111-B1CF-D11FEF192A53}" type="pres">
      <dgm:prSet presAssocID="{A02C1BB8-4AB6-4D3B-B73E-3268FAB8B588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C0DF514-5766-4CD4-96ED-5CA03A93A599}" type="pres">
      <dgm:prSet presAssocID="{A02C1BB8-4AB6-4D3B-B73E-3268FAB8B588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852C828-E217-4A4B-9BF6-E7BC1ECA45B5}" type="pres">
      <dgm:prSet presAssocID="{723DAEF8-3924-4AF1-BA63-774B8D7BCEB9}" presName="space" presStyleCnt="0"/>
      <dgm:spPr/>
    </dgm:pt>
    <dgm:pt modelId="{60078AF3-F70C-40FF-B473-169140F9D5A3}" type="pres">
      <dgm:prSet presAssocID="{0C7425D6-8A86-40BD-88F1-F833A7C4BE1E}" presName="composite" presStyleCnt="0"/>
      <dgm:spPr/>
    </dgm:pt>
    <dgm:pt modelId="{750055D3-410E-419D-A470-72DB4E8A7FE0}" type="pres">
      <dgm:prSet presAssocID="{0C7425D6-8A86-40BD-88F1-F833A7C4BE1E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FDEBC4D-2245-4C61-A860-53D6110B3871}" type="pres">
      <dgm:prSet presAssocID="{0C7425D6-8A86-40BD-88F1-F833A7C4BE1E}" presName="desTx" presStyleLbl="alignAccFollowNode1" presStyleIdx="3" presStyleCnt="4" custScaleX="9981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1E4C235F-8443-480A-B270-A904F24D8FB7}" type="presOf" srcId="{B6F3977A-484C-41BD-81C5-D39926BA1566}" destId="{10210946-563A-436E-9008-6DAB4F1A350C}" srcOrd="0" destOrd="0" presId="urn:microsoft.com/office/officeart/2005/8/layout/hList1"/>
    <dgm:cxn modelId="{C18462B9-4B9C-4004-9EF7-5BEC27BE74F6}" type="presOf" srcId="{34E799AD-6DBE-41D5-B36D-E03923681ACF}" destId="{F7A5A673-B690-4841-8F4B-17E5E8CF2FD9}" srcOrd="0" destOrd="0" presId="urn:microsoft.com/office/officeart/2005/8/layout/hList1"/>
    <dgm:cxn modelId="{9A3A6835-3EA3-437D-A8E1-27CB35C0470E}" type="presOf" srcId="{C3C68453-A973-4E28-B937-B4DB2025FFE0}" destId="{C9B87562-B658-48F0-8756-F47FF11D92ED}" srcOrd="0" destOrd="0" presId="urn:microsoft.com/office/officeart/2005/8/layout/hList1"/>
    <dgm:cxn modelId="{FE3775F6-1C2D-45B5-9335-EA656E2DDE83}" srcId="{0C7425D6-8A86-40BD-88F1-F833A7C4BE1E}" destId="{833B7B2C-3835-41C2-98E0-AAAA3351E126}" srcOrd="0" destOrd="0" parTransId="{232429EF-15DA-4B95-9B0F-256FBD2E4A35}" sibTransId="{D18435D0-2B4F-4734-A58C-24EB4D001648}"/>
    <dgm:cxn modelId="{3BF7ED60-5DF4-4277-80B4-1B29E91045FB}" type="presOf" srcId="{B27C4593-0085-4876-B074-DC5647FE9BD1}" destId="{BC0DF514-5766-4CD4-96ED-5CA03A93A599}" srcOrd="0" destOrd="0" presId="urn:microsoft.com/office/officeart/2005/8/layout/hList1"/>
    <dgm:cxn modelId="{A3F60B0B-FACB-4830-84F8-0B2851C7AC92}" type="presOf" srcId="{A02C1BB8-4AB6-4D3B-B73E-3268FAB8B588}" destId="{2AD67253-1396-4111-B1CF-D11FEF192A53}" srcOrd="0" destOrd="0" presId="urn:microsoft.com/office/officeart/2005/8/layout/hList1"/>
    <dgm:cxn modelId="{4B6F0D9C-5DED-4566-B991-35CE2F838E9D}" srcId="{34E799AD-6DBE-41D5-B36D-E03923681ACF}" destId="{A02C1BB8-4AB6-4D3B-B73E-3268FAB8B588}" srcOrd="2" destOrd="0" parTransId="{B014583E-CF56-41DD-A47E-FBB36222C301}" sibTransId="{723DAEF8-3924-4AF1-BA63-774B8D7BCEB9}"/>
    <dgm:cxn modelId="{5E1B9E1F-AD08-42CD-AB96-301B30009492}" srcId="{88409418-BC39-4815-8E37-CBAD8042BF3C}" destId="{C3C68453-A973-4E28-B937-B4DB2025FFE0}" srcOrd="0" destOrd="0" parTransId="{97CCD231-23F7-46B6-83B3-3226BB8ABB5D}" sibTransId="{2E5FA7FC-5109-40CA-A372-DC80994DFCDF}"/>
    <dgm:cxn modelId="{F62CF137-439C-4438-828C-7B88511B3062}" srcId="{34E799AD-6DBE-41D5-B36D-E03923681ACF}" destId="{0C7425D6-8A86-40BD-88F1-F833A7C4BE1E}" srcOrd="3" destOrd="0" parTransId="{772F6B69-D2FC-4DC5-ACAD-AE367FCC49BE}" sibTransId="{4CFC94D1-DCF7-4D51-9921-6D232F930A51}"/>
    <dgm:cxn modelId="{7A5A96A1-5C5B-466B-8F6F-11CC3C4EDCC6}" type="presOf" srcId="{D483A335-4818-403B-A4D8-9B19C092A49B}" destId="{3DCAF701-0A8D-4872-92C0-AEC928164172}" srcOrd="0" destOrd="0" presId="urn:microsoft.com/office/officeart/2005/8/layout/hList1"/>
    <dgm:cxn modelId="{185567A5-9924-4F6C-B04B-6E828A86E360}" srcId="{A02C1BB8-4AB6-4D3B-B73E-3268FAB8B588}" destId="{B27C4593-0085-4876-B074-DC5647FE9BD1}" srcOrd="0" destOrd="0" parTransId="{15B67152-EBC9-4FED-A9E0-89574667DB20}" sibTransId="{9235140F-CB3E-4EFF-8D93-F27E80DC3F05}"/>
    <dgm:cxn modelId="{E15CB63C-03B6-4637-8F40-E6CF1DBA30CF}" type="presOf" srcId="{833B7B2C-3835-41C2-98E0-AAAA3351E126}" destId="{5FDEBC4D-2245-4C61-A860-53D6110B3871}" srcOrd="0" destOrd="0" presId="urn:microsoft.com/office/officeart/2005/8/layout/hList1"/>
    <dgm:cxn modelId="{D68811F2-1C2F-433F-BB4D-D5CCEFA9CC73}" srcId="{34E799AD-6DBE-41D5-B36D-E03923681ACF}" destId="{88409418-BC39-4815-8E37-CBAD8042BF3C}" srcOrd="0" destOrd="0" parTransId="{C0E4EB4A-1B8E-4C0E-9D92-F7EF1502B316}" sibTransId="{10DF557F-44AB-40C7-A948-60237D4F060C}"/>
    <dgm:cxn modelId="{45441B17-B3F6-41D3-A18C-AFFC9DFB5555}" srcId="{D483A335-4818-403B-A4D8-9B19C092A49B}" destId="{B6F3977A-484C-41BD-81C5-D39926BA1566}" srcOrd="0" destOrd="0" parTransId="{F9CCEB23-B8B4-46BC-AFBD-DBE7407CD6E9}" sibTransId="{91DB1170-E4C1-490A-B6B3-159C0FB61878}"/>
    <dgm:cxn modelId="{9D27DE4B-34A7-4694-B224-9B06F178C024}" type="presOf" srcId="{0C7425D6-8A86-40BD-88F1-F833A7C4BE1E}" destId="{750055D3-410E-419D-A470-72DB4E8A7FE0}" srcOrd="0" destOrd="0" presId="urn:microsoft.com/office/officeart/2005/8/layout/hList1"/>
    <dgm:cxn modelId="{4B499AB6-9BF5-4282-BB81-C4E6C44CBF35}" srcId="{34E799AD-6DBE-41D5-B36D-E03923681ACF}" destId="{D483A335-4818-403B-A4D8-9B19C092A49B}" srcOrd="1" destOrd="0" parTransId="{8F23D876-4B90-49E9-BF8C-F679DE0270F4}" sibTransId="{D49F07BD-50BC-47F3-BECA-B9FAAD350FB5}"/>
    <dgm:cxn modelId="{ABF0EE3F-1251-45C5-AAD5-88A4503AEEA6}" type="presOf" srcId="{88409418-BC39-4815-8E37-CBAD8042BF3C}" destId="{4A31B171-199C-40EC-A965-CCF10F429EFB}" srcOrd="0" destOrd="0" presId="urn:microsoft.com/office/officeart/2005/8/layout/hList1"/>
    <dgm:cxn modelId="{A180E32D-7623-4043-A44D-E917426E6373}" type="presParOf" srcId="{F7A5A673-B690-4841-8F4B-17E5E8CF2FD9}" destId="{6E7F9288-C0AF-48AD-8360-9CEECA53F010}" srcOrd="0" destOrd="0" presId="urn:microsoft.com/office/officeart/2005/8/layout/hList1"/>
    <dgm:cxn modelId="{F2A4C3DC-8BE4-4722-B2B5-8AAFE98B160E}" type="presParOf" srcId="{6E7F9288-C0AF-48AD-8360-9CEECA53F010}" destId="{4A31B171-199C-40EC-A965-CCF10F429EFB}" srcOrd="0" destOrd="0" presId="urn:microsoft.com/office/officeart/2005/8/layout/hList1"/>
    <dgm:cxn modelId="{3EAC9A22-904D-46E9-B885-F3A91116C740}" type="presParOf" srcId="{6E7F9288-C0AF-48AD-8360-9CEECA53F010}" destId="{C9B87562-B658-48F0-8756-F47FF11D92ED}" srcOrd="1" destOrd="0" presId="urn:microsoft.com/office/officeart/2005/8/layout/hList1"/>
    <dgm:cxn modelId="{9AA1FF7C-0E0E-4592-975F-8D62688C4528}" type="presParOf" srcId="{F7A5A673-B690-4841-8F4B-17E5E8CF2FD9}" destId="{BECA6A25-F9AB-49E8-A78B-D4CE5AB15705}" srcOrd="1" destOrd="0" presId="urn:microsoft.com/office/officeart/2005/8/layout/hList1"/>
    <dgm:cxn modelId="{07909F85-AA1A-4444-B91B-2C75C2A5233D}" type="presParOf" srcId="{F7A5A673-B690-4841-8F4B-17E5E8CF2FD9}" destId="{B5475366-442C-4038-8C92-590D9D1B6E74}" srcOrd="2" destOrd="0" presId="urn:microsoft.com/office/officeart/2005/8/layout/hList1"/>
    <dgm:cxn modelId="{A950594E-0F7D-471D-AA88-262E6DF36C0D}" type="presParOf" srcId="{B5475366-442C-4038-8C92-590D9D1B6E74}" destId="{3DCAF701-0A8D-4872-92C0-AEC928164172}" srcOrd="0" destOrd="0" presId="urn:microsoft.com/office/officeart/2005/8/layout/hList1"/>
    <dgm:cxn modelId="{57E2AAAD-BAE3-46CD-AED3-99F8E6A220E7}" type="presParOf" srcId="{B5475366-442C-4038-8C92-590D9D1B6E74}" destId="{10210946-563A-436E-9008-6DAB4F1A350C}" srcOrd="1" destOrd="0" presId="urn:microsoft.com/office/officeart/2005/8/layout/hList1"/>
    <dgm:cxn modelId="{5E0A4063-9E1F-4D10-870B-CE1585DBF595}" type="presParOf" srcId="{F7A5A673-B690-4841-8F4B-17E5E8CF2FD9}" destId="{D4A80E91-9A10-43CE-8C4D-4E3298A6B306}" srcOrd="3" destOrd="0" presId="urn:microsoft.com/office/officeart/2005/8/layout/hList1"/>
    <dgm:cxn modelId="{370A1CAE-DB9F-4E74-8F95-A58255EA5E8D}" type="presParOf" srcId="{F7A5A673-B690-4841-8F4B-17E5E8CF2FD9}" destId="{05E8D1CB-D045-43F3-A7FB-52273E6A06DF}" srcOrd="4" destOrd="0" presId="urn:microsoft.com/office/officeart/2005/8/layout/hList1"/>
    <dgm:cxn modelId="{DBB5E7F3-F071-413C-B794-BAB1A4F1DC6A}" type="presParOf" srcId="{05E8D1CB-D045-43F3-A7FB-52273E6A06DF}" destId="{2AD67253-1396-4111-B1CF-D11FEF192A53}" srcOrd="0" destOrd="0" presId="urn:microsoft.com/office/officeart/2005/8/layout/hList1"/>
    <dgm:cxn modelId="{8C292649-D8A1-4A7A-94C1-2E31D73878D2}" type="presParOf" srcId="{05E8D1CB-D045-43F3-A7FB-52273E6A06DF}" destId="{BC0DF514-5766-4CD4-96ED-5CA03A93A599}" srcOrd="1" destOrd="0" presId="urn:microsoft.com/office/officeart/2005/8/layout/hList1"/>
    <dgm:cxn modelId="{714CA5A3-6624-452F-BC4E-B81E5D2FC9F4}" type="presParOf" srcId="{F7A5A673-B690-4841-8F4B-17E5E8CF2FD9}" destId="{2852C828-E217-4A4B-9BF6-E7BC1ECA45B5}" srcOrd="5" destOrd="0" presId="urn:microsoft.com/office/officeart/2005/8/layout/hList1"/>
    <dgm:cxn modelId="{04C59DCB-054F-4EBF-80C7-E6537CFE213C}" type="presParOf" srcId="{F7A5A673-B690-4841-8F4B-17E5E8CF2FD9}" destId="{60078AF3-F70C-40FF-B473-169140F9D5A3}" srcOrd="6" destOrd="0" presId="urn:microsoft.com/office/officeart/2005/8/layout/hList1"/>
    <dgm:cxn modelId="{47A2F16F-06E6-459E-95D3-2E5F47DFC9A1}" type="presParOf" srcId="{60078AF3-F70C-40FF-B473-169140F9D5A3}" destId="{750055D3-410E-419D-A470-72DB4E8A7FE0}" srcOrd="0" destOrd="0" presId="urn:microsoft.com/office/officeart/2005/8/layout/hList1"/>
    <dgm:cxn modelId="{A37D5D13-DD63-473A-8ED3-1819F942C05C}" type="presParOf" srcId="{60078AF3-F70C-40FF-B473-169140F9D5A3}" destId="{5FDEBC4D-2245-4C61-A860-53D6110B387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9E4CE9F-2B75-4BE3-B3A4-A5D33DD0B006}" type="doc">
      <dgm:prSet loTypeId="urn:microsoft.com/office/officeart/2005/8/layout/process1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kumimoji="1" lang="ja-JP" altLang="en-US"/>
        </a:p>
      </dgm:t>
    </dgm:pt>
    <dgm:pt modelId="{12ADBAA9-9192-4902-97F9-CC78DAB2F6C1}">
      <dgm:prSet phldrT="[テキスト]" custT="1"/>
      <dgm:spPr/>
      <dgm:t>
        <a:bodyPr/>
        <a:lstStyle/>
        <a:p>
          <a:r>
            <a:rPr kumimoji="1" lang="zh-TW" altLang="en-US" sz="1600" dirty="0">
              <a:latin typeface="游明朝" panose="02020400000000000000" pitchFamily="18" charset="-128"/>
              <a:ea typeface="游明朝" panose="02020400000000000000" pitchFamily="18" charset="-128"/>
            </a:rPr>
            <a:t>設計</a:t>
          </a:r>
          <a:endParaRPr kumimoji="1" lang="ja-JP" altLang="en-US" sz="1600" dirty="0">
            <a:latin typeface="游明朝" panose="02020400000000000000" pitchFamily="18" charset="-128"/>
            <a:ea typeface="游明朝" panose="02020400000000000000" pitchFamily="18" charset="-128"/>
          </a:endParaRPr>
        </a:p>
      </dgm:t>
    </dgm:pt>
    <dgm:pt modelId="{AD91927A-4154-47DE-B6C6-32D220A3FBEF}" type="parTrans" cxnId="{78AEC53F-D240-4550-8242-DD8448FC06E2}">
      <dgm:prSet/>
      <dgm:spPr/>
      <dgm:t>
        <a:bodyPr/>
        <a:lstStyle/>
        <a:p>
          <a:endParaRPr kumimoji="1" lang="ja-JP" altLang="en-US" sz="1600">
            <a:latin typeface="游明朝" panose="02020400000000000000" pitchFamily="18" charset="-128"/>
            <a:ea typeface="游明朝" panose="02020400000000000000" pitchFamily="18" charset="-128"/>
          </a:endParaRPr>
        </a:p>
      </dgm:t>
    </dgm:pt>
    <dgm:pt modelId="{6022247F-7636-40CC-BAA0-636963DFEF2A}" type="sibTrans" cxnId="{78AEC53F-D240-4550-8242-DD8448FC06E2}">
      <dgm:prSet custT="1"/>
      <dgm:spPr/>
      <dgm:t>
        <a:bodyPr/>
        <a:lstStyle/>
        <a:p>
          <a:endParaRPr kumimoji="1" lang="ja-JP" altLang="en-US" sz="1600">
            <a:latin typeface="游明朝" panose="02020400000000000000" pitchFamily="18" charset="-128"/>
            <a:ea typeface="游明朝" panose="02020400000000000000" pitchFamily="18" charset="-128"/>
          </a:endParaRPr>
        </a:p>
      </dgm:t>
    </dgm:pt>
    <dgm:pt modelId="{94BEC904-E9CF-45A3-A775-A28C113CDE82}">
      <dgm:prSet phldrT="[テキスト]" custT="1"/>
      <dgm:spPr/>
      <dgm:t>
        <a:bodyPr/>
        <a:lstStyle/>
        <a:p>
          <a:r>
            <a:rPr kumimoji="1" lang="zh-TW" altLang="en-US" sz="1600" dirty="0">
              <a:latin typeface="游明朝" panose="02020400000000000000" pitchFamily="18" charset="-128"/>
              <a:ea typeface="游明朝" panose="02020400000000000000" pitchFamily="18" charset="-128"/>
            </a:rPr>
            <a:t>繪製立體製圖</a:t>
          </a:r>
          <a:endParaRPr kumimoji="1" lang="ja-JP" altLang="en-US" sz="1600" dirty="0">
            <a:latin typeface="游明朝" panose="02020400000000000000" pitchFamily="18" charset="-128"/>
            <a:ea typeface="游明朝" panose="02020400000000000000" pitchFamily="18" charset="-128"/>
          </a:endParaRPr>
        </a:p>
      </dgm:t>
    </dgm:pt>
    <dgm:pt modelId="{35C008C2-F47E-46F7-BEB8-45C70578BC9D}" type="parTrans" cxnId="{01979156-65D5-4D00-91CD-F23565ADE376}">
      <dgm:prSet/>
      <dgm:spPr/>
      <dgm:t>
        <a:bodyPr/>
        <a:lstStyle/>
        <a:p>
          <a:endParaRPr kumimoji="1" lang="ja-JP" altLang="en-US" sz="1600">
            <a:latin typeface="游明朝" panose="02020400000000000000" pitchFamily="18" charset="-128"/>
            <a:ea typeface="游明朝" panose="02020400000000000000" pitchFamily="18" charset="-128"/>
          </a:endParaRPr>
        </a:p>
      </dgm:t>
    </dgm:pt>
    <dgm:pt modelId="{98C17900-1060-472A-929F-B1AE0F63D221}" type="sibTrans" cxnId="{01979156-65D5-4D00-91CD-F23565ADE376}">
      <dgm:prSet custT="1"/>
      <dgm:spPr/>
      <dgm:t>
        <a:bodyPr/>
        <a:lstStyle/>
        <a:p>
          <a:endParaRPr kumimoji="1" lang="ja-JP" altLang="en-US" sz="1600">
            <a:latin typeface="游明朝" panose="02020400000000000000" pitchFamily="18" charset="-128"/>
            <a:ea typeface="游明朝" panose="02020400000000000000" pitchFamily="18" charset="-128"/>
          </a:endParaRPr>
        </a:p>
      </dgm:t>
    </dgm:pt>
    <dgm:pt modelId="{51B86B3A-9DD3-407E-BBD1-C835E238732D}">
      <dgm:prSet phldrT="[テキスト]" custT="1"/>
      <dgm:spPr/>
      <dgm:t>
        <a:bodyPr/>
        <a:lstStyle/>
        <a:p>
          <a:r>
            <a:rPr kumimoji="1" lang="zh-TW" altLang="en-US" sz="1600" dirty="0">
              <a:latin typeface="游明朝" panose="02020400000000000000" pitchFamily="18" charset="-128"/>
              <a:ea typeface="游明朝" panose="02020400000000000000" pitchFamily="18" charset="-128"/>
            </a:rPr>
            <a:t>制定操作指令</a:t>
          </a:r>
          <a:endParaRPr kumimoji="1" lang="ja-JP" altLang="en-US" sz="1600" dirty="0">
            <a:latin typeface="游明朝" panose="02020400000000000000" pitchFamily="18" charset="-128"/>
            <a:ea typeface="游明朝" panose="02020400000000000000" pitchFamily="18" charset="-128"/>
          </a:endParaRPr>
        </a:p>
      </dgm:t>
    </dgm:pt>
    <dgm:pt modelId="{8D687EE8-97C2-4277-80FF-9E1812642504}" type="parTrans" cxnId="{58E33555-3996-45EA-8A0D-FF7782CC84C5}">
      <dgm:prSet/>
      <dgm:spPr/>
      <dgm:t>
        <a:bodyPr/>
        <a:lstStyle/>
        <a:p>
          <a:endParaRPr kumimoji="1" lang="ja-JP" altLang="en-US" sz="1600">
            <a:latin typeface="游明朝" panose="02020400000000000000" pitchFamily="18" charset="-128"/>
            <a:ea typeface="游明朝" panose="02020400000000000000" pitchFamily="18" charset="-128"/>
          </a:endParaRPr>
        </a:p>
      </dgm:t>
    </dgm:pt>
    <dgm:pt modelId="{DB55F0A3-9240-4751-8828-F64BC1D73EBD}" type="sibTrans" cxnId="{58E33555-3996-45EA-8A0D-FF7782CC84C5}">
      <dgm:prSet custT="1"/>
      <dgm:spPr/>
      <dgm:t>
        <a:bodyPr/>
        <a:lstStyle/>
        <a:p>
          <a:endParaRPr kumimoji="1" lang="ja-JP" altLang="en-US" sz="1600">
            <a:latin typeface="游明朝" panose="02020400000000000000" pitchFamily="18" charset="-128"/>
            <a:ea typeface="游明朝" panose="02020400000000000000" pitchFamily="18" charset="-128"/>
          </a:endParaRPr>
        </a:p>
      </dgm:t>
    </dgm:pt>
    <dgm:pt modelId="{E17E17C4-3C92-4D44-9B8F-F43136FFE7A0}">
      <dgm:prSet custT="1"/>
      <dgm:spPr/>
      <dgm:t>
        <a:bodyPr/>
        <a:lstStyle/>
        <a:p>
          <a:r>
            <a:rPr kumimoji="1" lang="zh-TW" altLang="en-US" sz="1600" dirty="0">
              <a:latin typeface="游明朝" panose="02020400000000000000" pitchFamily="18" charset="-128"/>
              <a:ea typeface="游明朝" panose="02020400000000000000" pitchFamily="18" charset="-128"/>
            </a:rPr>
            <a:t>組裝</a:t>
          </a:r>
          <a:endParaRPr kumimoji="1" lang="ja-JP" altLang="en-US" sz="1600" dirty="0">
            <a:latin typeface="游明朝" panose="02020400000000000000" pitchFamily="18" charset="-128"/>
            <a:ea typeface="游明朝" panose="02020400000000000000" pitchFamily="18" charset="-128"/>
          </a:endParaRPr>
        </a:p>
      </dgm:t>
    </dgm:pt>
    <dgm:pt modelId="{92BB6662-E4FB-4159-9DF8-04323357148A}" type="parTrans" cxnId="{68157E1C-EC0C-499B-85A4-545BB889214A}">
      <dgm:prSet/>
      <dgm:spPr/>
      <dgm:t>
        <a:bodyPr/>
        <a:lstStyle/>
        <a:p>
          <a:endParaRPr kumimoji="1" lang="ja-JP" altLang="en-US" sz="1600">
            <a:latin typeface="游明朝" panose="02020400000000000000" pitchFamily="18" charset="-128"/>
            <a:ea typeface="游明朝" panose="02020400000000000000" pitchFamily="18" charset="-128"/>
          </a:endParaRPr>
        </a:p>
      </dgm:t>
    </dgm:pt>
    <dgm:pt modelId="{74D12861-ED4E-4523-AFAE-0C3876E793F7}" type="sibTrans" cxnId="{68157E1C-EC0C-499B-85A4-545BB889214A}">
      <dgm:prSet custT="1"/>
      <dgm:spPr/>
      <dgm:t>
        <a:bodyPr/>
        <a:lstStyle/>
        <a:p>
          <a:endParaRPr kumimoji="1" lang="ja-JP" altLang="en-US" sz="1600">
            <a:latin typeface="游明朝" panose="02020400000000000000" pitchFamily="18" charset="-128"/>
            <a:ea typeface="游明朝" panose="02020400000000000000" pitchFamily="18" charset="-128"/>
          </a:endParaRPr>
        </a:p>
      </dgm:t>
    </dgm:pt>
    <dgm:pt modelId="{7B3F6237-AD6D-456B-84FB-F233AC9612FC}">
      <dgm:prSet custT="1"/>
      <dgm:spPr/>
      <dgm:t>
        <a:bodyPr/>
        <a:lstStyle/>
        <a:p>
          <a:r>
            <a:rPr kumimoji="1" lang="zh-TW" altLang="en-US" sz="1600" dirty="0">
              <a:latin typeface="游明朝" panose="02020400000000000000" pitchFamily="18" charset="-128"/>
              <a:ea typeface="游明朝" panose="02020400000000000000" pitchFamily="18" charset="-128"/>
            </a:rPr>
            <a:t>交貨</a:t>
          </a:r>
          <a:endParaRPr kumimoji="1" lang="ja-JP" altLang="en-US" sz="1600" dirty="0">
            <a:latin typeface="游明朝" panose="02020400000000000000" pitchFamily="18" charset="-128"/>
            <a:ea typeface="游明朝" panose="02020400000000000000" pitchFamily="18" charset="-128"/>
          </a:endParaRPr>
        </a:p>
      </dgm:t>
    </dgm:pt>
    <dgm:pt modelId="{C07C03A0-4C08-47FA-9D5E-02874EEADE5C}" type="parTrans" cxnId="{A12463AA-0ADF-402D-9B1E-E117DD3299F3}">
      <dgm:prSet/>
      <dgm:spPr/>
      <dgm:t>
        <a:bodyPr/>
        <a:lstStyle/>
        <a:p>
          <a:endParaRPr kumimoji="1" lang="ja-JP" altLang="en-US" sz="1600">
            <a:latin typeface="游明朝" panose="02020400000000000000" pitchFamily="18" charset="-128"/>
            <a:ea typeface="游明朝" panose="02020400000000000000" pitchFamily="18" charset="-128"/>
          </a:endParaRPr>
        </a:p>
      </dgm:t>
    </dgm:pt>
    <dgm:pt modelId="{E4127423-2BD7-495F-B466-BF6C4BBDD020}" type="sibTrans" cxnId="{A12463AA-0ADF-402D-9B1E-E117DD3299F3}">
      <dgm:prSet/>
      <dgm:spPr/>
      <dgm:t>
        <a:bodyPr/>
        <a:lstStyle/>
        <a:p>
          <a:endParaRPr kumimoji="1" lang="ja-JP" altLang="en-US" sz="1600">
            <a:latin typeface="游明朝" panose="02020400000000000000" pitchFamily="18" charset="-128"/>
            <a:ea typeface="游明朝" panose="02020400000000000000" pitchFamily="18" charset="-128"/>
          </a:endParaRPr>
        </a:p>
      </dgm:t>
    </dgm:pt>
    <dgm:pt modelId="{1857ADA8-7794-4634-8624-128F5D7A7A96}" type="pres">
      <dgm:prSet presAssocID="{69E4CE9F-2B75-4BE3-B3A4-A5D33DD0B00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6BB6B41A-014C-4195-B515-991676A3517F}" type="pres">
      <dgm:prSet presAssocID="{12ADBAA9-9192-4902-97F9-CC78DAB2F6C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DE9D5FB-8D29-40CA-9FE2-6C1E73AECBA0}" type="pres">
      <dgm:prSet presAssocID="{6022247F-7636-40CC-BAA0-636963DFEF2A}" presName="sibTrans" presStyleLbl="sibTrans2D1" presStyleIdx="0" presStyleCnt="4"/>
      <dgm:spPr/>
      <dgm:t>
        <a:bodyPr/>
        <a:lstStyle/>
        <a:p>
          <a:endParaRPr lang="zh-TW" altLang="en-US"/>
        </a:p>
      </dgm:t>
    </dgm:pt>
    <dgm:pt modelId="{31C4D21A-DFF3-43A9-8905-32491EE7C646}" type="pres">
      <dgm:prSet presAssocID="{6022247F-7636-40CC-BAA0-636963DFEF2A}" presName="connectorText" presStyleLbl="sibTrans2D1" presStyleIdx="0" presStyleCnt="4"/>
      <dgm:spPr/>
      <dgm:t>
        <a:bodyPr/>
        <a:lstStyle/>
        <a:p>
          <a:endParaRPr lang="zh-TW" altLang="en-US"/>
        </a:p>
      </dgm:t>
    </dgm:pt>
    <dgm:pt modelId="{33A785EB-8E14-4BD6-AB61-5A3C00A1C697}" type="pres">
      <dgm:prSet presAssocID="{94BEC904-E9CF-45A3-A775-A28C113CDE8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A2E86BD-A93D-4769-802F-C3AD1FE8C52E}" type="pres">
      <dgm:prSet presAssocID="{98C17900-1060-472A-929F-B1AE0F63D221}" presName="sibTrans" presStyleLbl="sibTrans2D1" presStyleIdx="1" presStyleCnt="4"/>
      <dgm:spPr/>
      <dgm:t>
        <a:bodyPr/>
        <a:lstStyle/>
        <a:p>
          <a:endParaRPr lang="zh-TW" altLang="en-US"/>
        </a:p>
      </dgm:t>
    </dgm:pt>
    <dgm:pt modelId="{1AE31250-9917-4BDF-99B6-1310434968C9}" type="pres">
      <dgm:prSet presAssocID="{98C17900-1060-472A-929F-B1AE0F63D221}" presName="connectorText" presStyleLbl="sibTrans2D1" presStyleIdx="1" presStyleCnt="4"/>
      <dgm:spPr/>
      <dgm:t>
        <a:bodyPr/>
        <a:lstStyle/>
        <a:p>
          <a:endParaRPr lang="zh-TW" altLang="en-US"/>
        </a:p>
      </dgm:t>
    </dgm:pt>
    <dgm:pt modelId="{4FF121EB-0FCD-4F74-A733-116B8E19DDEF}" type="pres">
      <dgm:prSet presAssocID="{51B86B3A-9DD3-407E-BBD1-C835E238732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C3490A7-3BEE-4327-9BC2-F7366C6D47A5}" type="pres">
      <dgm:prSet presAssocID="{DB55F0A3-9240-4751-8828-F64BC1D73EBD}" presName="sibTrans" presStyleLbl="sibTrans2D1" presStyleIdx="2" presStyleCnt="4"/>
      <dgm:spPr/>
      <dgm:t>
        <a:bodyPr/>
        <a:lstStyle/>
        <a:p>
          <a:endParaRPr lang="zh-TW" altLang="en-US"/>
        </a:p>
      </dgm:t>
    </dgm:pt>
    <dgm:pt modelId="{332A8A46-868B-4297-B6C2-F5395969D757}" type="pres">
      <dgm:prSet presAssocID="{DB55F0A3-9240-4751-8828-F64BC1D73EBD}" presName="connectorText" presStyleLbl="sibTrans2D1" presStyleIdx="2" presStyleCnt="4"/>
      <dgm:spPr/>
      <dgm:t>
        <a:bodyPr/>
        <a:lstStyle/>
        <a:p>
          <a:endParaRPr lang="zh-TW" altLang="en-US"/>
        </a:p>
      </dgm:t>
    </dgm:pt>
    <dgm:pt modelId="{A3824236-C523-416B-8400-1538F4B52C9C}" type="pres">
      <dgm:prSet presAssocID="{E17E17C4-3C92-4D44-9B8F-F43136FFE7A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1A9BEF2-4717-4695-A348-EADCAFC59296}" type="pres">
      <dgm:prSet presAssocID="{74D12861-ED4E-4523-AFAE-0C3876E793F7}" presName="sibTrans" presStyleLbl="sibTrans2D1" presStyleIdx="3" presStyleCnt="4"/>
      <dgm:spPr/>
      <dgm:t>
        <a:bodyPr/>
        <a:lstStyle/>
        <a:p>
          <a:endParaRPr lang="zh-TW" altLang="en-US"/>
        </a:p>
      </dgm:t>
    </dgm:pt>
    <dgm:pt modelId="{4DB3F1EB-FFF1-4F99-B3D8-A202903911C9}" type="pres">
      <dgm:prSet presAssocID="{74D12861-ED4E-4523-AFAE-0C3876E793F7}" presName="connectorText" presStyleLbl="sibTrans2D1" presStyleIdx="3" presStyleCnt="4"/>
      <dgm:spPr/>
      <dgm:t>
        <a:bodyPr/>
        <a:lstStyle/>
        <a:p>
          <a:endParaRPr lang="zh-TW" altLang="en-US"/>
        </a:p>
      </dgm:t>
    </dgm:pt>
    <dgm:pt modelId="{2AA939DF-A891-4779-B54D-BB8D1FE76EF7}" type="pres">
      <dgm:prSet presAssocID="{7B3F6237-AD6D-456B-84FB-F233AC9612F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1979156-65D5-4D00-91CD-F23565ADE376}" srcId="{69E4CE9F-2B75-4BE3-B3A4-A5D33DD0B006}" destId="{94BEC904-E9CF-45A3-A775-A28C113CDE82}" srcOrd="1" destOrd="0" parTransId="{35C008C2-F47E-46F7-BEB8-45C70578BC9D}" sibTransId="{98C17900-1060-472A-929F-B1AE0F63D221}"/>
    <dgm:cxn modelId="{78AEC53F-D240-4550-8242-DD8448FC06E2}" srcId="{69E4CE9F-2B75-4BE3-B3A4-A5D33DD0B006}" destId="{12ADBAA9-9192-4902-97F9-CC78DAB2F6C1}" srcOrd="0" destOrd="0" parTransId="{AD91927A-4154-47DE-B6C6-32D220A3FBEF}" sibTransId="{6022247F-7636-40CC-BAA0-636963DFEF2A}"/>
    <dgm:cxn modelId="{58E33555-3996-45EA-8A0D-FF7782CC84C5}" srcId="{69E4CE9F-2B75-4BE3-B3A4-A5D33DD0B006}" destId="{51B86B3A-9DD3-407E-BBD1-C835E238732D}" srcOrd="2" destOrd="0" parTransId="{8D687EE8-97C2-4277-80FF-9E1812642504}" sibTransId="{DB55F0A3-9240-4751-8828-F64BC1D73EBD}"/>
    <dgm:cxn modelId="{8E8A5FEF-A7AB-4958-9A81-836576DCC983}" type="presOf" srcId="{12ADBAA9-9192-4902-97F9-CC78DAB2F6C1}" destId="{6BB6B41A-014C-4195-B515-991676A3517F}" srcOrd="0" destOrd="0" presId="urn:microsoft.com/office/officeart/2005/8/layout/process1"/>
    <dgm:cxn modelId="{C64BE98B-AAF6-45EE-A3B0-A26B2174371D}" type="presOf" srcId="{98C17900-1060-472A-929F-B1AE0F63D221}" destId="{1AE31250-9917-4BDF-99B6-1310434968C9}" srcOrd="1" destOrd="0" presId="urn:microsoft.com/office/officeart/2005/8/layout/process1"/>
    <dgm:cxn modelId="{CE991DCB-F724-47DC-BC52-88046F21D254}" type="presOf" srcId="{98C17900-1060-472A-929F-B1AE0F63D221}" destId="{2A2E86BD-A93D-4769-802F-C3AD1FE8C52E}" srcOrd="0" destOrd="0" presId="urn:microsoft.com/office/officeart/2005/8/layout/process1"/>
    <dgm:cxn modelId="{CD1934FB-3E2B-405B-AC91-0226B123C7E4}" type="presOf" srcId="{7B3F6237-AD6D-456B-84FB-F233AC9612FC}" destId="{2AA939DF-A891-4779-B54D-BB8D1FE76EF7}" srcOrd="0" destOrd="0" presId="urn:microsoft.com/office/officeart/2005/8/layout/process1"/>
    <dgm:cxn modelId="{0564A726-72C8-4E8F-9C26-9DF804287272}" type="presOf" srcId="{74D12861-ED4E-4523-AFAE-0C3876E793F7}" destId="{4DB3F1EB-FFF1-4F99-B3D8-A202903911C9}" srcOrd="1" destOrd="0" presId="urn:microsoft.com/office/officeart/2005/8/layout/process1"/>
    <dgm:cxn modelId="{434989F8-81A1-4090-8A54-2825BF2591C8}" type="presOf" srcId="{E17E17C4-3C92-4D44-9B8F-F43136FFE7A0}" destId="{A3824236-C523-416B-8400-1538F4B52C9C}" srcOrd="0" destOrd="0" presId="urn:microsoft.com/office/officeart/2005/8/layout/process1"/>
    <dgm:cxn modelId="{AB899FA9-CC8B-46C1-A3B9-84451D71AC3C}" type="presOf" srcId="{51B86B3A-9DD3-407E-BBD1-C835E238732D}" destId="{4FF121EB-0FCD-4F74-A733-116B8E19DDEF}" srcOrd="0" destOrd="0" presId="urn:microsoft.com/office/officeart/2005/8/layout/process1"/>
    <dgm:cxn modelId="{580DEACA-C5D7-43C4-8177-06894D303891}" type="presOf" srcId="{6022247F-7636-40CC-BAA0-636963DFEF2A}" destId="{DDE9D5FB-8D29-40CA-9FE2-6C1E73AECBA0}" srcOrd="0" destOrd="0" presId="urn:microsoft.com/office/officeart/2005/8/layout/process1"/>
    <dgm:cxn modelId="{05029B8C-7CB6-4626-B59E-43D1CCEFA4A9}" type="presOf" srcId="{DB55F0A3-9240-4751-8828-F64BC1D73EBD}" destId="{332A8A46-868B-4297-B6C2-F5395969D757}" srcOrd="1" destOrd="0" presId="urn:microsoft.com/office/officeart/2005/8/layout/process1"/>
    <dgm:cxn modelId="{A11767B8-B14B-4111-9769-D407FFFFF4CD}" type="presOf" srcId="{74D12861-ED4E-4523-AFAE-0C3876E793F7}" destId="{C1A9BEF2-4717-4695-A348-EADCAFC59296}" srcOrd="0" destOrd="0" presId="urn:microsoft.com/office/officeart/2005/8/layout/process1"/>
    <dgm:cxn modelId="{8068DED4-EBFF-4B28-8DAD-60AC33B4F057}" type="presOf" srcId="{94BEC904-E9CF-45A3-A775-A28C113CDE82}" destId="{33A785EB-8E14-4BD6-AB61-5A3C00A1C697}" srcOrd="0" destOrd="0" presId="urn:microsoft.com/office/officeart/2005/8/layout/process1"/>
    <dgm:cxn modelId="{68157E1C-EC0C-499B-85A4-545BB889214A}" srcId="{69E4CE9F-2B75-4BE3-B3A4-A5D33DD0B006}" destId="{E17E17C4-3C92-4D44-9B8F-F43136FFE7A0}" srcOrd="3" destOrd="0" parTransId="{92BB6662-E4FB-4159-9DF8-04323357148A}" sibTransId="{74D12861-ED4E-4523-AFAE-0C3876E793F7}"/>
    <dgm:cxn modelId="{835F428F-302F-4A81-BE8F-9F0BA3145668}" type="presOf" srcId="{69E4CE9F-2B75-4BE3-B3A4-A5D33DD0B006}" destId="{1857ADA8-7794-4634-8624-128F5D7A7A96}" srcOrd="0" destOrd="0" presId="urn:microsoft.com/office/officeart/2005/8/layout/process1"/>
    <dgm:cxn modelId="{7E25AC88-DDEA-454B-B79E-46AE835A56C4}" type="presOf" srcId="{DB55F0A3-9240-4751-8828-F64BC1D73EBD}" destId="{6C3490A7-3BEE-4327-9BC2-F7366C6D47A5}" srcOrd="0" destOrd="0" presId="urn:microsoft.com/office/officeart/2005/8/layout/process1"/>
    <dgm:cxn modelId="{2B92B922-96F0-404E-9C40-F6971441D807}" type="presOf" srcId="{6022247F-7636-40CC-BAA0-636963DFEF2A}" destId="{31C4D21A-DFF3-43A9-8905-32491EE7C646}" srcOrd="1" destOrd="0" presId="urn:microsoft.com/office/officeart/2005/8/layout/process1"/>
    <dgm:cxn modelId="{A12463AA-0ADF-402D-9B1E-E117DD3299F3}" srcId="{69E4CE9F-2B75-4BE3-B3A4-A5D33DD0B006}" destId="{7B3F6237-AD6D-456B-84FB-F233AC9612FC}" srcOrd="4" destOrd="0" parTransId="{C07C03A0-4C08-47FA-9D5E-02874EEADE5C}" sibTransId="{E4127423-2BD7-495F-B466-BF6C4BBDD020}"/>
    <dgm:cxn modelId="{FA2DD180-094B-4C39-AE40-B27525326629}" type="presParOf" srcId="{1857ADA8-7794-4634-8624-128F5D7A7A96}" destId="{6BB6B41A-014C-4195-B515-991676A3517F}" srcOrd="0" destOrd="0" presId="urn:microsoft.com/office/officeart/2005/8/layout/process1"/>
    <dgm:cxn modelId="{4931B0DD-9BD9-4A67-A830-AAC13ED081F8}" type="presParOf" srcId="{1857ADA8-7794-4634-8624-128F5D7A7A96}" destId="{DDE9D5FB-8D29-40CA-9FE2-6C1E73AECBA0}" srcOrd="1" destOrd="0" presId="urn:microsoft.com/office/officeart/2005/8/layout/process1"/>
    <dgm:cxn modelId="{CDDB74CC-9032-444B-9F76-3D4811E9DA58}" type="presParOf" srcId="{DDE9D5FB-8D29-40CA-9FE2-6C1E73AECBA0}" destId="{31C4D21A-DFF3-43A9-8905-32491EE7C646}" srcOrd="0" destOrd="0" presId="urn:microsoft.com/office/officeart/2005/8/layout/process1"/>
    <dgm:cxn modelId="{4989395C-BED1-4E56-804E-E02B64366961}" type="presParOf" srcId="{1857ADA8-7794-4634-8624-128F5D7A7A96}" destId="{33A785EB-8E14-4BD6-AB61-5A3C00A1C697}" srcOrd="2" destOrd="0" presId="urn:microsoft.com/office/officeart/2005/8/layout/process1"/>
    <dgm:cxn modelId="{6367945B-810C-46B4-83C9-3DFC1ECC724C}" type="presParOf" srcId="{1857ADA8-7794-4634-8624-128F5D7A7A96}" destId="{2A2E86BD-A93D-4769-802F-C3AD1FE8C52E}" srcOrd="3" destOrd="0" presId="urn:microsoft.com/office/officeart/2005/8/layout/process1"/>
    <dgm:cxn modelId="{6DA03BDF-86A7-4D01-A800-DF06EEBEB2C0}" type="presParOf" srcId="{2A2E86BD-A93D-4769-802F-C3AD1FE8C52E}" destId="{1AE31250-9917-4BDF-99B6-1310434968C9}" srcOrd="0" destOrd="0" presId="urn:microsoft.com/office/officeart/2005/8/layout/process1"/>
    <dgm:cxn modelId="{A33A1350-80D3-48A4-A9B9-0A60D358ABCC}" type="presParOf" srcId="{1857ADA8-7794-4634-8624-128F5D7A7A96}" destId="{4FF121EB-0FCD-4F74-A733-116B8E19DDEF}" srcOrd="4" destOrd="0" presId="urn:microsoft.com/office/officeart/2005/8/layout/process1"/>
    <dgm:cxn modelId="{27B079E0-63AD-4405-9E7D-D7DD9E1A9A4C}" type="presParOf" srcId="{1857ADA8-7794-4634-8624-128F5D7A7A96}" destId="{6C3490A7-3BEE-4327-9BC2-F7366C6D47A5}" srcOrd="5" destOrd="0" presId="urn:microsoft.com/office/officeart/2005/8/layout/process1"/>
    <dgm:cxn modelId="{0BEB0DF4-C32D-40CE-9800-FB9D0DFA9ED4}" type="presParOf" srcId="{6C3490A7-3BEE-4327-9BC2-F7366C6D47A5}" destId="{332A8A46-868B-4297-B6C2-F5395969D757}" srcOrd="0" destOrd="0" presId="urn:microsoft.com/office/officeart/2005/8/layout/process1"/>
    <dgm:cxn modelId="{A70896FA-31E2-427F-909D-E5390AA74181}" type="presParOf" srcId="{1857ADA8-7794-4634-8624-128F5D7A7A96}" destId="{A3824236-C523-416B-8400-1538F4B52C9C}" srcOrd="6" destOrd="0" presId="urn:microsoft.com/office/officeart/2005/8/layout/process1"/>
    <dgm:cxn modelId="{64289A15-0156-4EBC-B3C8-5AB8AB9EACA0}" type="presParOf" srcId="{1857ADA8-7794-4634-8624-128F5D7A7A96}" destId="{C1A9BEF2-4717-4695-A348-EADCAFC59296}" srcOrd="7" destOrd="0" presId="urn:microsoft.com/office/officeart/2005/8/layout/process1"/>
    <dgm:cxn modelId="{3CA68194-3A79-4087-A6D6-CF9CF29C8B6E}" type="presParOf" srcId="{C1A9BEF2-4717-4695-A348-EADCAFC59296}" destId="{4DB3F1EB-FFF1-4F99-B3D8-A202903911C9}" srcOrd="0" destOrd="0" presId="urn:microsoft.com/office/officeart/2005/8/layout/process1"/>
    <dgm:cxn modelId="{EAA5FBD2-6483-45FB-B20F-60A8C0399DB9}" type="presParOf" srcId="{1857ADA8-7794-4634-8624-128F5D7A7A96}" destId="{2AA939DF-A891-4779-B54D-BB8D1FE76EF7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7C74BA8-99ED-4E9C-9C4A-336BA39F2E97}" type="doc">
      <dgm:prSet loTypeId="urn:microsoft.com/office/officeart/2005/8/layout/chevron1" loCatId="process" qsTypeId="urn:microsoft.com/office/officeart/2005/8/quickstyle/simple1" qsCatId="simple" csTypeId="urn:microsoft.com/office/officeart/2005/8/colors/colorful1" csCatId="colorful" phldr="1"/>
      <dgm:spPr/>
    </dgm:pt>
    <dgm:pt modelId="{45CFDC79-E3C2-4EA3-A043-340510B25605}">
      <dgm:prSet phldrT="[テキスト]"/>
      <dgm:spPr/>
      <dgm:t>
        <a:bodyPr/>
        <a:lstStyle/>
        <a:p>
          <a:r>
            <a:rPr kumimoji="1" lang="en-US" altLang="ja-JP" dirty="0">
              <a:solidFill>
                <a:schemeClr val="tx1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STEP1</a:t>
          </a:r>
        </a:p>
        <a:p>
          <a:r>
            <a:rPr kumimoji="1" lang="zh-TW" altLang="en-US" dirty="0">
              <a:solidFill>
                <a:schemeClr val="tx1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招募至千葉大學的留學生</a:t>
          </a:r>
          <a:endParaRPr kumimoji="1" lang="ja-JP" altLang="en-US" dirty="0">
            <a:solidFill>
              <a:schemeClr val="tx1"/>
            </a:solidFill>
            <a:latin typeface="Times New Roman" panose="02020603050405020304" pitchFamily="18" charset="0"/>
            <a:ea typeface="微軟正黑體" panose="020B0604030504040204" pitchFamily="34" charset="-120"/>
            <a:cs typeface="Times New Roman" panose="02020603050405020304" pitchFamily="18" charset="0"/>
          </a:endParaRPr>
        </a:p>
      </dgm:t>
    </dgm:pt>
    <dgm:pt modelId="{56A2CEA3-509B-4F7B-BE41-8CE353FADFF6}" type="parTrans" cxnId="{DBEBFD32-1DB4-491E-853E-7B940639286D}">
      <dgm:prSet/>
      <dgm:spPr/>
      <dgm:t>
        <a:bodyPr/>
        <a:lstStyle/>
        <a:p>
          <a:endParaRPr kumimoji="1" lang="ja-JP" altLang="en-US">
            <a:solidFill>
              <a:schemeClr val="tx1"/>
            </a:solidFill>
            <a:latin typeface="Times New Roman" panose="02020603050405020304" pitchFamily="18" charset="0"/>
            <a:ea typeface="微軟正黑體" panose="020B0604030504040204" pitchFamily="34" charset="-120"/>
            <a:cs typeface="Times New Roman" panose="02020603050405020304" pitchFamily="18" charset="0"/>
          </a:endParaRPr>
        </a:p>
      </dgm:t>
    </dgm:pt>
    <dgm:pt modelId="{19BE7E67-BFC5-4DBA-A1B6-2F1340E318B9}" type="sibTrans" cxnId="{DBEBFD32-1DB4-491E-853E-7B940639286D}">
      <dgm:prSet/>
      <dgm:spPr/>
      <dgm:t>
        <a:bodyPr/>
        <a:lstStyle/>
        <a:p>
          <a:endParaRPr kumimoji="1" lang="ja-JP" altLang="en-US">
            <a:solidFill>
              <a:schemeClr val="tx1"/>
            </a:solidFill>
            <a:latin typeface="Times New Roman" panose="02020603050405020304" pitchFamily="18" charset="0"/>
            <a:ea typeface="微軟正黑體" panose="020B0604030504040204" pitchFamily="34" charset="-120"/>
            <a:cs typeface="Times New Roman" panose="02020603050405020304" pitchFamily="18" charset="0"/>
          </a:endParaRPr>
        </a:p>
      </dgm:t>
    </dgm:pt>
    <dgm:pt modelId="{420260E1-D502-401A-9F13-F89B51089F11}">
      <dgm:prSet phldrT="[テキスト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kumimoji="1" lang="en-US" altLang="ja-JP" dirty="0">
              <a:solidFill>
                <a:schemeClr val="tx1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STEP4</a:t>
          </a:r>
        </a:p>
        <a:p>
          <a:r>
            <a:rPr kumimoji="1" lang="zh-TW" altLang="en-US" dirty="0">
              <a:solidFill>
                <a:schemeClr val="tx1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留學結束</a:t>
          </a:r>
          <a:r>
            <a:rPr kumimoji="1" lang="en-US" altLang="zh-TW" dirty="0">
              <a:solidFill>
                <a:schemeClr val="tx1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/>
          </a:r>
          <a:br>
            <a:rPr kumimoji="1" lang="en-US" altLang="zh-TW" dirty="0">
              <a:solidFill>
                <a:schemeClr val="tx1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</a:br>
          <a:r>
            <a:rPr kumimoji="1" lang="zh-TW" altLang="en-US" dirty="0">
              <a:solidFill>
                <a:schemeClr val="tx1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實習開始</a:t>
          </a:r>
          <a:endParaRPr kumimoji="1" lang="ja-JP" altLang="en-US" dirty="0">
            <a:solidFill>
              <a:schemeClr val="tx1"/>
            </a:solidFill>
            <a:latin typeface="Times New Roman" panose="02020603050405020304" pitchFamily="18" charset="0"/>
            <a:ea typeface="微軟正黑體" panose="020B0604030504040204" pitchFamily="34" charset="-120"/>
            <a:cs typeface="Times New Roman" panose="02020603050405020304" pitchFamily="18" charset="0"/>
          </a:endParaRPr>
        </a:p>
      </dgm:t>
    </dgm:pt>
    <dgm:pt modelId="{6C904679-F184-48A4-A480-446DE3C3D436}" type="parTrans" cxnId="{AF17AE19-B407-4427-BA07-EDFB2AE0CF74}">
      <dgm:prSet/>
      <dgm:spPr/>
      <dgm:t>
        <a:bodyPr/>
        <a:lstStyle/>
        <a:p>
          <a:endParaRPr kumimoji="1" lang="ja-JP" altLang="en-US">
            <a:solidFill>
              <a:schemeClr val="tx1"/>
            </a:solidFill>
            <a:latin typeface="Times New Roman" panose="02020603050405020304" pitchFamily="18" charset="0"/>
            <a:ea typeface="微軟正黑體" panose="020B0604030504040204" pitchFamily="34" charset="-120"/>
            <a:cs typeface="Times New Roman" panose="02020603050405020304" pitchFamily="18" charset="0"/>
          </a:endParaRPr>
        </a:p>
      </dgm:t>
    </dgm:pt>
    <dgm:pt modelId="{ED6E65FD-6B39-46E5-A420-C7D694BD75B4}" type="sibTrans" cxnId="{AF17AE19-B407-4427-BA07-EDFB2AE0CF74}">
      <dgm:prSet/>
      <dgm:spPr/>
      <dgm:t>
        <a:bodyPr/>
        <a:lstStyle/>
        <a:p>
          <a:endParaRPr kumimoji="1" lang="ja-JP" altLang="en-US">
            <a:solidFill>
              <a:schemeClr val="tx1"/>
            </a:solidFill>
            <a:latin typeface="Times New Roman" panose="02020603050405020304" pitchFamily="18" charset="0"/>
            <a:ea typeface="微軟正黑體" panose="020B0604030504040204" pitchFamily="34" charset="-120"/>
            <a:cs typeface="Times New Roman" panose="02020603050405020304" pitchFamily="18" charset="0"/>
          </a:endParaRPr>
        </a:p>
      </dgm:t>
    </dgm:pt>
    <dgm:pt modelId="{33152B64-DCA3-4B12-9EC3-86AE560C5954}">
      <dgm:prSet phldrT="[テキスト]"/>
      <dgm:spPr/>
      <dgm:t>
        <a:bodyPr/>
        <a:lstStyle/>
        <a:p>
          <a:r>
            <a:rPr kumimoji="1" lang="en-US" altLang="ja-JP" dirty="0">
              <a:solidFill>
                <a:schemeClr val="tx1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STEP5</a:t>
          </a:r>
        </a:p>
        <a:p>
          <a:r>
            <a:rPr kumimoji="1" lang="zh-TW" altLang="en-US" dirty="0">
              <a:solidFill>
                <a:schemeClr val="tx1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結束面談</a:t>
          </a:r>
          <a:r>
            <a:rPr kumimoji="1" lang="en-US" altLang="zh-TW" dirty="0">
              <a:solidFill>
                <a:schemeClr val="tx1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/>
          </a:r>
          <a:br>
            <a:rPr kumimoji="1" lang="en-US" altLang="zh-TW" dirty="0">
              <a:solidFill>
                <a:schemeClr val="tx1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</a:br>
          <a:r>
            <a:rPr kumimoji="1" lang="zh-TW" altLang="en-US" dirty="0">
              <a:solidFill>
                <a:schemeClr val="tx1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後續的活動</a:t>
          </a:r>
          <a:endParaRPr kumimoji="1" lang="ja-JP" altLang="en-US" dirty="0">
            <a:solidFill>
              <a:schemeClr val="tx1"/>
            </a:solidFill>
            <a:latin typeface="Times New Roman" panose="02020603050405020304" pitchFamily="18" charset="0"/>
            <a:ea typeface="微軟正黑體" panose="020B0604030504040204" pitchFamily="34" charset="-120"/>
            <a:cs typeface="Times New Roman" panose="02020603050405020304" pitchFamily="18" charset="0"/>
          </a:endParaRPr>
        </a:p>
      </dgm:t>
    </dgm:pt>
    <dgm:pt modelId="{B44020FA-5CF4-45FA-8AA8-0D65FA54226B}" type="parTrans" cxnId="{3CDC08B1-C248-4663-B4DA-B6EAFD0B300E}">
      <dgm:prSet/>
      <dgm:spPr/>
      <dgm:t>
        <a:bodyPr/>
        <a:lstStyle/>
        <a:p>
          <a:endParaRPr kumimoji="1" lang="ja-JP" altLang="en-US">
            <a:solidFill>
              <a:schemeClr val="tx1"/>
            </a:solidFill>
            <a:latin typeface="Times New Roman" panose="02020603050405020304" pitchFamily="18" charset="0"/>
            <a:ea typeface="微軟正黑體" panose="020B0604030504040204" pitchFamily="34" charset="-120"/>
            <a:cs typeface="Times New Roman" panose="02020603050405020304" pitchFamily="18" charset="0"/>
          </a:endParaRPr>
        </a:p>
      </dgm:t>
    </dgm:pt>
    <dgm:pt modelId="{25C0F017-1136-4750-9F17-7097B0A641C5}" type="sibTrans" cxnId="{3CDC08B1-C248-4663-B4DA-B6EAFD0B300E}">
      <dgm:prSet/>
      <dgm:spPr/>
      <dgm:t>
        <a:bodyPr/>
        <a:lstStyle/>
        <a:p>
          <a:endParaRPr kumimoji="1" lang="ja-JP" altLang="en-US">
            <a:solidFill>
              <a:schemeClr val="tx1"/>
            </a:solidFill>
            <a:latin typeface="Times New Roman" panose="02020603050405020304" pitchFamily="18" charset="0"/>
            <a:ea typeface="微軟正黑體" panose="020B0604030504040204" pitchFamily="34" charset="-120"/>
            <a:cs typeface="Times New Roman" panose="02020603050405020304" pitchFamily="18" charset="0"/>
          </a:endParaRPr>
        </a:p>
      </dgm:t>
    </dgm:pt>
    <dgm:pt modelId="{D1377FCD-AFCC-401D-A16A-4A95B3837F68}">
      <dgm:prSet/>
      <dgm:spPr/>
      <dgm:t>
        <a:bodyPr/>
        <a:lstStyle/>
        <a:p>
          <a:r>
            <a:rPr kumimoji="1" lang="en-US" altLang="ja-JP" dirty="0">
              <a:solidFill>
                <a:schemeClr val="tx1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STEP2</a:t>
          </a:r>
        </a:p>
        <a:p>
          <a:r>
            <a:rPr lang="zh-TW" altLang="en-US" dirty="0">
              <a:solidFill>
                <a:schemeClr val="tx1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招募與徵選</a:t>
          </a:r>
          <a:endParaRPr kumimoji="1" lang="ja-JP" altLang="en-US" dirty="0">
            <a:solidFill>
              <a:schemeClr val="tx1"/>
            </a:solidFill>
            <a:latin typeface="Times New Roman" panose="02020603050405020304" pitchFamily="18" charset="0"/>
            <a:ea typeface="微軟正黑體" panose="020B0604030504040204" pitchFamily="34" charset="-120"/>
            <a:cs typeface="Times New Roman" panose="02020603050405020304" pitchFamily="18" charset="0"/>
          </a:endParaRPr>
        </a:p>
      </dgm:t>
    </dgm:pt>
    <dgm:pt modelId="{ADD10320-0925-4099-B5AE-A1A15EF52E54}" type="parTrans" cxnId="{395EDE17-E4A3-4E1C-AC97-E2E2DD16C0CE}">
      <dgm:prSet/>
      <dgm:spPr/>
      <dgm:t>
        <a:bodyPr/>
        <a:lstStyle/>
        <a:p>
          <a:endParaRPr kumimoji="1" lang="ja-JP" altLang="en-US">
            <a:solidFill>
              <a:schemeClr val="tx1"/>
            </a:solidFill>
            <a:latin typeface="Times New Roman" panose="02020603050405020304" pitchFamily="18" charset="0"/>
            <a:ea typeface="微軟正黑體" panose="020B0604030504040204" pitchFamily="34" charset="-120"/>
            <a:cs typeface="Times New Roman" panose="02020603050405020304" pitchFamily="18" charset="0"/>
          </a:endParaRPr>
        </a:p>
      </dgm:t>
    </dgm:pt>
    <dgm:pt modelId="{E41F9618-BB48-4240-BA0E-35D927492D0D}" type="sibTrans" cxnId="{395EDE17-E4A3-4E1C-AC97-E2E2DD16C0CE}">
      <dgm:prSet/>
      <dgm:spPr/>
      <dgm:t>
        <a:bodyPr/>
        <a:lstStyle/>
        <a:p>
          <a:endParaRPr kumimoji="1" lang="ja-JP" altLang="en-US">
            <a:solidFill>
              <a:schemeClr val="tx1"/>
            </a:solidFill>
            <a:latin typeface="Times New Roman" panose="02020603050405020304" pitchFamily="18" charset="0"/>
            <a:ea typeface="微軟正黑體" panose="020B0604030504040204" pitchFamily="34" charset="-120"/>
            <a:cs typeface="Times New Roman" panose="02020603050405020304" pitchFamily="18" charset="0"/>
          </a:endParaRPr>
        </a:p>
      </dgm:t>
    </dgm:pt>
    <dgm:pt modelId="{A28C2E8B-69DC-4FD4-B530-6DFA1DB113A3}">
      <dgm:prSet/>
      <dgm:spPr/>
      <dgm:t>
        <a:bodyPr/>
        <a:lstStyle/>
        <a:p>
          <a:r>
            <a:rPr kumimoji="1" lang="en-US" altLang="ja-JP" dirty="0">
              <a:solidFill>
                <a:schemeClr val="tx1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STEP3</a:t>
          </a:r>
        </a:p>
        <a:p>
          <a:r>
            <a:rPr kumimoji="1" lang="zh-TW" altLang="en-US" dirty="0">
              <a:solidFill>
                <a:schemeClr val="tx1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至千葉大學留學</a:t>
          </a:r>
          <a:endParaRPr kumimoji="1" lang="ja-JP" altLang="en-US" dirty="0">
            <a:solidFill>
              <a:schemeClr val="tx1"/>
            </a:solidFill>
            <a:latin typeface="Times New Roman" panose="02020603050405020304" pitchFamily="18" charset="0"/>
            <a:ea typeface="微軟正黑體" panose="020B0604030504040204" pitchFamily="34" charset="-120"/>
            <a:cs typeface="Times New Roman" panose="02020603050405020304" pitchFamily="18" charset="0"/>
          </a:endParaRPr>
        </a:p>
      </dgm:t>
    </dgm:pt>
    <dgm:pt modelId="{9F22ED0A-4020-4C0C-9140-1CAC327FAE4C}" type="parTrans" cxnId="{A4D3062F-2144-4ED5-B089-736F9FFAEFCD}">
      <dgm:prSet/>
      <dgm:spPr/>
      <dgm:t>
        <a:bodyPr/>
        <a:lstStyle/>
        <a:p>
          <a:endParaRPr kumimoji="1" lang="ja-JP" altLang="en-US">
            <a:solidFill>
              <a:schemeClr val="tx1"/>
            </a:solidFill>
            <a:latin typeface="Times New Roman" panose="02020603050405020304" pitchFamily="18" charset="0"/>
            <a:ea typeface="微軟正黑體" panose="020B0604030504040204" pitchFamily="34" charset="-120"/>
            <a:cs typeface="Times New Roman" panose="02020603050405020304" pitchFamily="18" charset="0"/>
          </a:endParaRPr>
        </a:p>
      </dgm:t>
    </dgm:pt>
    <dgm:pt modelId="{0218D4F4-3323-4537-85CA-30D8AA2B4F1C}" type="sibTrans" cxnId="{A4D3062F-2144-4ED5-B089-736F9FFAEFCD}">
      <dgm:prSet/>
      <dgm:spPr/>
      <dgm:t>
        <a:bodyPr/>
        <a:lstStyle/>
        <a:p>
          <a:endParaRPr kumimoji="1" lang="ja-JP" altLang="en-US">
            <a:solidFill>
              <a:schemeClr val="tx1"/>
            </a:solidFill>
            <a:latin typeface="Times New Roman" panose="02020603050405020304" pitchFamily="18" charset="0"/>
            <a:ea typeface="微軟正黑體" panose="020B0604030504040204" pitchFamily="34" charset="-120"/>
            <a:cs typeface="Times New Roman" panose="02020603050405020304" pitchFamily="18" charset="0"/>
          </a:endParaRPr>
        </a:p>
      </dgm:t>
    </dgm:pt>
    <dgm:pt modelId="{07FF420F-0002-4D5B-91D0-2991CA37BCE7}" type="pres">
      <dgm:prSet presAssocID="{77C74BA8-99ED-4E9C-9C4A-336BA39F2E97}" presName="Name0" presStyleCnt="0">
        <dgm:presLayoutVars>
          <dgm:dir/>
          <dgm:animLvl val="lvl"/>
          <dgm:resizeHandles val="exact"/>
        </dgm:presLayoutVars>
      </dgm:prSet>
      <dgm:spPr/>
    </dgm:pt>
    <dgm:pt modelId="{1AACBB7B-AEDB-4DAA-A87C-A779EB330AB0}" type="pres">
      <dgm:prSet presAssocID="{45CFDC79-E3C2-4EA3-A043-340510B25605}" presName="parTxOnly" presStyleLbl="node1" presStyleIdx="0" presStyleCnt="5" custScaleX="114420" custScaleY="14333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7B558EB-57F1-49C2-806B-10F900D89E3E}" type="pres">
      <dgm:prSet presAssocID="{19BE7E67-BFC5-4DBA-A1B6-2F1340E318B9}" presName="parTxOnlySpace" presStyleCnt="0"/>
      <dgm:spPr/>
    </dgm:pt>
    <dgm:pt modelId="{002F8AEB-67FC-49DE-8C67-6280F3D33F47}" type="pres">
      <dgm:prSet presAssocID="{D1377FCD-AFCC-401D-A16A-4A95B3837F68}" presName="parTxOnly" presStyleLbl="node1" presStyleIdx="1" presStyleCnt="5" custScaleY="14333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4F8F9BB-B96F-47A6-9BE2-0EBA3EBDD73E}" type="pres">
      <dgm:prSet presAssocID="{E41F9618-BB48-4240-BA0E-35D927492D0D}" presName="parTxOnlySpace" presStyleCnt="0"/>
      <dgm:spPr/>
    </dgm:pt>
    <dgm:pt modelId="{48BFAC4D-EB82-4527-AFA0-0D973C11C3EA}" type="pres">
      <dgm:prSet presAssocID="{A28C2E8B-69DC-4FD4-B530-6DFA1DB113A3}" presName="parTxOnly" presStyleLbl="node1" presStyleIdx="2" presStyleCnt="5" custScaleY="14333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BB76AD9-BCDC-4B5B-AE57-5E21BAE15E29}" type="pres">
      <dgm:prSet presAssocID="{0218D4F4-3323-4537-85CA-30D8AA2B4F1C}" presName="parTxOnlySpace" presStyleCnt="0"/>
      <dgm:spPr/>
    </dgm:pt>
    <dgm:pt modelId="{17F844F4-835B-4B3A-8044-3CA1D08E2ED1}" type="pres">
      <dgm:prSet presAssocID="{420260E1-D502-401A-9F13-F89B51089F11}" presName="parTxOnly" presStyleLbl="node1" presStyleIdx="3" presStyleCnt="5" custScaleY="14333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B778B44-93F4-46D8-A0FB-67B6147F5CD8}" type="pres">
      <dgm:prSet presAssocID="{ED6E65FD-6B39-46E5-A420-C7D694BD75B4}" presName="parTxOnlySpace" presStyleCnt="0"/>
      <dgm:spPr/>
    </dgm:pt>
    <dgm:pt modelId="{B5AA48DA-548D-486A-BB1A-30B2B7888F9C}" type="pres">
      <dgm:prSet presAssocID="{33152B64-DCA3-4B12-9EC3-86AE560C5954}" presName="parTxOnly" presStyleLbl="node1" presStyleIdx="4" presStyleCnt="5" custScaleX="123790" custScaleY="14333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1F34EF58-D522-4E2F-9C3D-A81DB9472745}" type="presOf" srcId="{45CFDC79-E3C2-4EA3-A043-340510B25605}" destId="{1AACBB7B-AEDB-4DAA-A87C-A779EB330AB0}" srcOrd="0" destOrd="0" presId="urn:microsoft.com/office/officeart/2005/8/layout/chevron1"/>
    <dgm:cxn modelId="{3CDC08B1-C248-4663-B4DA-B6EAFD0B300E}" srcId="{77C74BA8-99ED-4E9C-9C4A-336BA39F2E97}" destId="{33152B64-DCA3-4B12-9EC3-86AE560C5954}" srcOrd="4" destOrd="0" parTransId="{B44020FA-5CF4-45FA-8AA8-0D65FA54226B}" sibTransId="{25C0F017-1136-4750-9F17-7097B0A641C5}"/>
    <dgm:cxn modelId="{AF17AE19-B407-4427-BA07-EDFB2AE0CF74}" srcId="{77C74BA8-99ED-4E9C-9C4A-336BA39F2E97}" destId="{420260E1-D502-401A-9F13-F89B51089F11}" srcOrd="3" destOrd="0" parTransId="{6C904679-F184-48A4-A480-446DE3C3D436}" sibTransId="{ED6E65FD-6B39-46E5-A420-C7D694BD75B4}"/>
    <dgm:cxn modelId="{E501648C-5A65-4D52-BB7C-904C4766A4EE}" type="presOf" srcId="{D1377FCD-AFCC-401D-A16A-4A95B3837F68}" destId="{002F8AEB-67FC-49DE-8C67-6280F3D33F47}" srcOrd="0" destOrd="0" presId="urn:microsoft.com/office/officeart/2005/8/layout/chevron1"/>
    <dgm:cxn modelId="{DC84CA8E-A58E-48DB-B215-DD28E677B472}" type="presOf" srcId="{77C74BA8-99ED-4E9C-9C4A-336BA39F2E97}" destId="{07FF420F-0002-4D5B-91D0-2991CA37BCE7}" srcOrd="0" destOrd="0" presId="urn:microsoft.com/office/officeart/2005/8/layout/chevron1"/>
    <dgm:cxn modelId="{395EDE17-E4A3-4E1C-AC97-E2E2DD16C0CE}" srcId="{77C74BA8-99ED-4E9C-9C4A-336BA39F2E97}" destId="{D1377FCD-AFCC-401D-A16A-4A95B3837F68}" srcOrd="1" destOrd="0" parTransId="{ADD10320-0925-4099-B5AE-A1A15EF52E54}" sibTransId="{E41F9618-BB48-4240-BA0E-35D927492D0D}"/>
    <dgm:cxn modelId="{DBEBFD32-1DB4-491E-853E-7B940639286D}" srcId="{77C74BA8-99ED-4E9C-9C4A-336BA39F2E97}" destId="{45CFDC79-E3C2-4EA3-A043-340510B25605}" srcOrd="0" destOrd="0" parTransId="{56A2CEA3-509B-4F7B-BE41-8CE353FADFF6}" sibTransId="{19BE7E67-BFC5-4DBA-A1B6-2F1340E318B9}"/>
    <dgm:cxn modelId="{51E008EB-5027-4970-80F1-F60190F4E241}" type="presOf" srcId="{420260E1-D502-401A-9F13-F89B51089F11}" destId="{17F844F4-835B-4B3A-8044-3CA1D08E2ED1}" srcOrd="0" destOrd="0" presId="urn:microsoft.com/office/officeart/2005/8/layout/chevron1"/>
    <dgm:cxn modelId="{9F79351C-3075-4FB8-8E19-CA76B1EA64EA}" type="presOf" srcId="{A28C2E8B-69DC-4FD4-B530-6DFA1DB113A3}" destId="{48BFAC4D-EB82-4527-AFA0-0D973C11C3EA}" srcOrd="0" destOrd="0" presId="urn:microsoft.com/office/officeart/2005/8/layout/chevron1"/>
    <dgm:cxn modelId="{22DAE84A-8BA8-4FCE-B0E2-E5248055B290}" type="presOf" srcId="{33152B64-DCA3-4B12-9EC3-86AE560C5954}" destId="{B5AA48DA-548D-486A-BB1A-30B2B7888F9C}" srcOrd="0" destOrd="0" presId="urn:microsoft.com/office/officeart/2005/8/layout/chevron1"/>
    <dgm:cxn modelId="{A4D3062F-2144-4ED5-B089-736F9FFAEFCD}" srcId="{77C74BA8-99ED-4E9C-9C4A-336BA39F2E97}" destId="{A28C2E8B-69DC-4FD4-B530-6DFA1DB113A3}" srcOrd="2" destOrd="0" parTransId="{9F22ED0A-4020-4C0C-9140-1CAC327FAE4C}" sibTransId="{0218D4F4-3323-4537-85CA-30D8AA2B4F1C}"/>
    <dgm:cxn modelId="{72277D35-AB65-446A-8CB5-3140F47C24DF}" type="presParOf" srcId="{07FF420F-0002-4D5B-91D0-2991CA37BCE7}" destId="{1AACBB7B-AEDB-4DAA-A87C-A779EB330AB0}" srcOrd="0" destOrd="0" presId="urn:microsoft.com/office/officeart/2005/8/layout/chevron1"/>
    <dgm:cxn modelId="{A1A7963F-91FB-4C4A-99E9-7A44914B50F4}" type="presParOf" srcId="{07FF420F-0002-4D5B-91D0-2991CA37BCE7}" destId="{57B558EB-57F1-49C2-806B-10F900D89E3E}" srcOrd="1" destOrd="0" presId="urn:microsoft.com/office/officeart/2005/8/layout/chevron1"/>
    <dgm:cxn modelId="{5F8FB2B3-1ED3-44C1-BF80-F68990C46DA0}" type="presParOf" srcId="{07FF420F-0002-4D5B-91D0-2991CA37BCE7}" destId="{002F8AEB-67FC-49DE-8C67-6280F3D33F47}" srcOrd="2" destOrd="0" presId="urn:microsoft.com/office/officeart/2005/8/layout/chevron1"/>
    <dgm:cxn modelId="{1CB33946-12F5-4931-859E-182BFBD6AFE8}" type="presParOf" srcId="{07FF420F-0002-4D5B-91D0-2991CA37BCE7}" destId="{64F8F9BB-B96F-47A6-9BE2-0EBA3EBDD73E}" srcOrd="3" destOrd="0" presId="urn:microsoft.com/office/officeart/2005/8/layout/chevron1"/>
    <dgm:cxn modelId="{683C3AC3-4C34-4692-AEB2-5C0B330C67B3}" type="presParOf" srcId="{07FF420F-0002-4D5B-91D0-2991CA37BCE7}" destId="{48BFAC4D-EB82-4527-AFA0-0D973C11C3EA}" srcOrd="4" destOrd="0" presId="urn:microsoft.com/office/officeart/2005/8/layout/chevron1"/>
    <dgm:cxn modelId="{97D43F8C-7BFF-4D61-82BF-559A0A24CE40}" type="presParOf" srcId="{07FF420F-0002-4D5B-91D0-2991CA37BCE7}" destId="{9BB76AD9-BCDC-4B5B-AE57-5E21BAE15E29}" srcOrd="5" destOrd="0" presId="urn:microsoft.com/office/officeart/2005/8/layout/chevron1"/>
    <dgm:cxn modelId="{544CF583-0700-4FF3-9A27-28FA76F42E96}" type="presParOf" srcId="{07FF420F-0002-4D5B-91D0-2991CA37BCE7}" destId="{17F844F4-835B-4B3A-8044-3CA1D08E2ED1}" srcOrd="6" destOrd="0" presId="urn:microsoft.com/office/officeart/2005/8/layout/chevron1"/>
    <dgm:cxn modelId="{3C159665-8906-4CA5-A02A-43A99783E898}" type="presParOf" srcId="{07FF420F-0002-4D5B-91D0-2991CA37BCE7}" destId="{8B778B44-93F4-46D8-A0FB-67B6147F5CD8}" srcOrd="7" destOrd="0" presId="urn:microsoft.com/office/officeart/2005/8/layout/chevron1"/>
    <dgm:cxn modelId="{C983B89E-579A-4E01-98A1-5F86A3E495AE}" type="presParOf" srcId="{07FF420F-0002-4D5B-91D0-2991CA37BCE7}" destId="{B5AA48DA-548D-486A-BB1A-30B2B7888F9C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88A3DA2-86DF-4A62-AD56-4255ED1975C4}" type="doc">
      <dgm:prSet loTypeId="urn:microsoft.com/office/officeart/2005/8/layout/process1" loCatId="process" qsTypeId="urn:microsoft.com/office/officeart/2005/8/quickstyle/simple1" qsCatId="simple" csTypeId="urn:microsoft.com/office/officeart/2005/8/colors/colorful1" csCatId="colorful" phldr="1"/>
      <dgm:spPr/>
    </dgm:pt>
    <dgm:pt modelId="{EE19BBD9-315A-45C2-9F22-C552270A1FD1}">
      <dgm:prSet phldrT="[テキスト]" custT="1"/>
      <dgm:spPr/>
      <dgm:t>
        <a:bodyPr/>
        <a:lstStyle/>
        <a:p>
          <a:pPr algn="l"/>
          <a:r>
            <a:rPr kumimoji="1" lang="ja-JP" altLang="en-US" sz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rPr>
            <a:t>■</a:t>
          </a:r>
          <a:r>
            <a:rPr lang="zh-TW" sz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招募希望在千葉大學留學的學生，並在千葉大學進修學業</a:t>
          </a:r>
          <a:endParaRPr kumimoji="1" lang="en-US" altLang="ja-JP" sz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7B26DE6-AF39-42C5-B39E-D9068A1100B8}" type="parTrans" cxnId="{F386B00B-937D-4232-86EA-677F1322583E}">
      <dgm:prSet/>
      <dgm:spPr/>
      <dgm:t>
        <a:bodyPr/>
        <a:lstStyle/>
        <a:p>
          <a:endParaRPr kumimoji="1" lang="ja-JP" altLang="en-US">
            <a:solidFill>
              <a:schemeClr val="tx1"/>
            </a:solidFill>
            <a:latin typeface="Meiryo UI" panose="020B0604030504040204" pitchFamily="50" charset="-128"/>
            <a:ea typeface="Meiryo UI" panose="020B0604030504040204" pitchFamily="50" charset="-128"/>
          </a:endParaRPr>
        </a:p>
      </dgm:t>
    </dgm:pt>
    <dgm:pt modelId="{ACDC23F6-D646-47DB-878A-0445BA4A763D}" type="sibTrans" cxnId="{F386B00B-937D-4232-86EA-677F1322583E}">
      <dgm:prSet/>
      <dgm:spPr/>
      <dgm:t>
        <a:bodyPr/>
        <a:lstStyle/>
        <a:p>
          <a:endParaRPr kumimoji="1" lang="ja-JP" altLang="en-US">
            <a:solidFill>
              <a:schemeClr val="tx1"/>
            </a:solidFill>
            <a:latin typeface="Meiryo UI" panose="020B0604030504040204" pitchFamily="50" charset="-128"/>
            <a:ea typeface="Meiryo UI" panose="020B0604030504040204" pitchFamily="50" charset="-128"/>
          </a:endParaRPr>
        </a:p>
      </dgm:t>
    </dgm:pt>
    <dgm:pt modelId="{8CAB1365-E610-4D6F-BF81-0854A8326B0A}">
      <dgm:prSet phldrT="[テキスト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algn="l"/>
          <a:r>
            <a:rPr kumimoji="1" lang="ja-JP" altLang="en-US" sz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■ </a:t>
          </a:r>
          <a:r>
            <a:rPr kumimoji="1" lang="zh-TW" altLang="en-US" sz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經過六個月的留學後，以實習為目的的搬家或是開始就業規則的教育課程</a:t>
          </a:r>
          <a:endParaRPr kumimoji="1" lang="en-US" altLang="ja-JP" sz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2C8433B-F6DE-4469-91B0-3A16CC1D782C}" type="parTrans" cxnId="{F907BDC4-DABA-4955-81A8-A62ACEE46B27}">
      <dgm:prSet/>
      <dgm:spPr/>
      <dgm:t>
        <a:bodyPr/>
        <a:lstStyle/>
        <a:p>
          <a:endParaRPr kumimoji="1" lang="ja-JP" altLang="en-US">
            <a:solidFill>
              <a:schemeClr val="tx1"/>
            </a:solidFill>
            <a:latin typeface="Meiryo UI" panose="020B0604030504040204" pitchFamily="50" charset="-128"/>
            <a:ea typeface="Meiryo UI" panose="020B0604030504040204" pitchFamily="50" charset="-128"/>
          </a:endParaRPr>
        </a:p>
      </dgm:t>
    </dgm:pt>
    <dgm:pt modelId="{18E9D9BF-B534-4F42-A2A5-B488D516ACA4}" type="sibTrans" cxnId="{F907BDC4-DABA-4955-81A8-A62ACEE46B27}">
      <dgm:prSet/>
      <dgm:spPr/>
      <dgm:t>
        <a:bodyPr/>
        <a:lstStyle/>
        <a:p>
          <a:endParaRPr kumimoji="1" lang="ja-JP" altLang="en-US">
            <a:solidFill>
              <a:schemeClr val="tx1"/>
            </a:solidFill>
            <a:latin typeface="Meiryo UI" panose="020B0604030504040204" pitchFamily="50" charset="-128"/>
            <a:ea typeface="Meiryo UI" panose="020B0604030504040204" pitchFamily="50" charset="-128"/>
          </a:endParaRPr>
        </a:p>
      </dgm:t>
    </dgm:pt>
    <dgm:pt modelId="{A6CC9815-A36F-4A0D-8DBF-49E5615A1FFA}">
      <dgm:prSet phldrT="[テキスト]" custT="1"/>
      <dgm:spPr/>
      <dgm:t>
        <a:bodyPr/>
        <a:lstStyle/>
        <a:p>
          <a:pPr algn="l"/>
          <a:r>
            <a:rPr kumimoji="1" lang="ja-JP" altLang="en-US" sz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■</a:t>
          </a:r>
          <a:r>
            <a:rPr kumimoji="1" lang="zh-TW" altLang="en-US" sz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反思</a:t>
          </a:r>
          <a:endParaRPr kumimoji="1" lang="en-US" altLang="ja-JP" sz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algn="l"/>
          <a:r>
            <a:rPr kumimoji="1" lang="ja-JP" altLang="en-US" sz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■</a:t>
          </a:r>
          <a:r>
            <a:rPr kumimoji="1" lang="zh-TW" altLang="en-US" sz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實習結束後提書相關報告</a:t>
          </a:r>
          <a:endParaRPr kumimoji="1" lang="en-US" altLang="ja-JP" sz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F850202-6184-4CBF-B736-49FEF64CCB13}" type="parTrans" cxnId="{BE69CF45-10BB-446C-9CE3-C801A482CC6A}">
      <dgm:prSet/>
      <dgm:spPr/>
      <dgm:t>
        <a:bodyPr/>
        <a:lstStyle/>
        <a:p>
          <a:endParaRPr kumimoji="1" lang="ja-JP" altLang="en-US">
            <a:solidFill>
              <a:schemeClr val="tx1"/>
            </a:solidFill>
            <a:latin typeface="Meiryo UI" panose="020B0604030504040204" pitchFamily="50" charset="-128"/>
            <a:ea typeface="Meiryo UI" panose="020B0604030504040204" pitchFamily="50" charset="-128"/>
          </a:endParaRPr>
        </a:p>
      </dgm:t>
    </dgm:pt>
    <dgm:pt modelId="{7F4B6EA7-0089-42A8-88B4-EA455C25A121}" type="sibTrans" cxnId="{BE69CF45-10BB-446C-9CE3-C801A482CC6A}">
      <dgm:prSet/>
      <dgm:spPr/>
      <dgm:t>
        <a:bodyPr/>
        <a:lstStyle/>
        <a:p>
          <a:endParaRPr kumimoji="1" lang="ja-JP" altLang="en-US">
            <a:solidFill>
              <a:schemeClr val="tx1"/>
            </a:solidFill>
            <a:latin typeface="Meiryo UI" panose="020B0604030504040204" pitchFamily="50" charset="-128"/>
            <a:ea typeface="Meiryo UI" panose="020B0604030504040204" pitchFamily="50" charset="-128"/>
          </a:endParaRPr>
        </a:p>
      </dgm:t>
    </dgm:pt>
    <dgm:pt modelId="{D3D01222-D36B-414E-9279-E00EC487EC8A}">
      <dgm:prSet custT="1"/>
      <dgm:spPr/>
      <dgm:t>
        <a:bodyPr/>
        <a:lstStyle/>
        <a:p>
          <a:pPr algn="l"/>
          <a:r>
            <a:rPr kumimoji="1" lang="ja-JP" altLang="en-US" sz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■</a:t>
          </a:r>
          <a:r>
            <a:rPr kumimoji="1" lang="zh-TW" altLang="en-US" sz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開始招募</a:t>
          </a:r>
          <a:r>
            <a:rPr kumimoji="1" lang="en-US" altLang="zh-TW" sz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kumimoji="1" lang="en-US" altLang="zh-TW" sz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kumimoji="1" lang="ja-JP" altLang="en-US" sz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■</a:t>
          </a:r>
          <a:r>
            <a:rPr kumimoji="1" lang="zh-TW" altLang="en-US" sz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資料篩選與面試</a:t>
          </a:r>
          <a:endParaRPr kumimoji="1" lang="en-US" altLang="ja-JP" sz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algn="l"/>
          <a:r>
            <a:rPr kumimoji="1" lang="zh-TW" sz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面試將在之後的企業實習說明會後進行，並在日本備齊聯絡機制。</a:t>
          </a:r>
          <a:endParaRPr kumimoji="1" lang="en-US" altLang="ja-JP" sz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E7E17A0-8992-44AC-BA29-319662F55DF3}" type="parTrans" cxnId="{88A3D990-0552-4515-B7C3-6FE404BC4473}">
      <dgm:prSet/>
      <dgm:spPr/>
      <dgm:t>
        <a:bodyPr/>
        <a:lstStyle/>
        <a:p>
          <a:endParaRPr kumimoji="1" lang="ja-JP" altLang="en-US">
            <a:solidFill>
              <a:schemeClr val="tx1"/>
            </a:solidFill>
            <a:latin typeface="Meiryo UI" panose="020B0604030504040204" pitchFamily="50" charset="-128"/>
            <a:ea typeface="Meiryo UI" panose="020B0604030504040204" pitchFamily="50" charset="-128"/>
          </a:endParaRPr>
        </a:p>
      </dgm:t>
    </dgm:pt>
    <dgm:pt modelId="{B8F385DD-4D75-4AFB-9BAC-C061DDDD1EF6}" type="sibTrans" cxnId="{88A3D990-0552-4515-B7C3-6FE404BC4473}">
      <dgm:prSet/>
      <dgm:spPr/>
      <dgm:t>
        <a:bodyPr/>
        <a:lstStyle/>
        <a:p>
          <a:endParaRPr kumimoji="1" lang="ja-JP" altLang="en-US">
            <a:solidFill>
              <a:schemeClr val="tx1"/>
            </a:solidFill>
            <a:latin typeface="Meiryo UI" panose="020B0604030504040204" pitchFamily="50" charset="-128"/>
            <a:ea typeface="Meiryo UI" panose="020B0604030504040204" pitchFamily="50" charset="-128"/>
          </a:endParaRPr>
        </a:p>
      </dgm:t>
    </dgm:pt>
    <dgm:pt modelId="{BD4B9140-D1D4-4C9E-AEBC-C7B82E8EF9D3}">
      <dgm:prSet custT="1"/>
      <dgm:spPr/>
      <dgm:t>
        <a:bodyPr/>
        <a:lstStyle/>
        <a:p>
          <a:pPr algn="l"/>
          <a:r>
            <a:rPr kumimoji="1" lang="ja-JP" altLang="en-US" sz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■</a:t>
          </a:r>
          <a:r>
            <a:rPr kumimoji="1" lang="zh-TW" altLang="en-US" sz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以留學生為身分開始留</a:t>
          </a:r>
          <a:r>
            <a:rPr kumimoji="1" lang="zh-TW" altLang="en-US" sz="120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日生活</a:t>
          </a:r>
          <a:r>
            <a:rPr kumimoji="1" lang="en-US" altLang="zh-TW" sz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kumimoji="1" lang="en-US" altLang="zh-TW" sz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kumimoji="1" lang="ja-JP" altLang="en-US" sz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■</a:t>
          </a:r>
          <a:r>
            <a:rPr kumimoji="1" lang="zh-TW" altLang="en-US" sz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定期保持聯絡，確認日常及</a:t>
          </a:r>
          <a:r>
            <a:rPr kumimoji="1" lang="zh-TW" altLang="en-US" sz="120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大學生活</a:t>
          </a:r>
          <a:endParaRPr kumimoji="1" lang="en-US" altLang="ja-JP" sz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5E93ECF-148C-45C4-AD7B-063300B1C7F7}" type="parTrans" cxnId="{32C4AB54-C637-4643-9AA0-0EDD19385F32}">
      <dgm:prSet/>
      <dgm:spPr/>
      <dgm:t>
        <a:bodyPr/>
        <a:lstStyle/>
        <a:p>
          <a:endParaRPr kumimoji="1" lang="ja-JP" altLang="en-US">
            <a:solidFill>
              <a:schemeClr val="tx1"/>
            </a:solidFill>
            <a:latin typeface="Meiryo UI" panose="020B0604030504040204" pitchFamily="50" charset="-128"/>
            <a:ea typeface="Meiryo UI" panose="020B0604030504040204" pitchFamily="50" charset="-128"/>
          </a:endParaRPr>
        </a:p>
      </dgm:t>
    </dgm:pt>
    <dgm:pt modelId="{18836107-DDF8-4AB0-97CA-F539A7BED647}" type="sibTrans" cxnId="{32C4AB54-C637-4643-9AA0-0EDD19385F32}">
      <dgm:prSet/>
      <dgm:spPr/>
      <dgm:t>
        <a:bodyPr/>
        <a:lstStyle/>
        <a:p>
          <a:endParaRPr kumimoji="1" lang="ja-JP" altLang="en-US">
            <a:solidFill>
              <a:schemeClr val="tx1"/>
            </a:solidFill>
            <a:latin typeface="Meiryo UI" panose="020B0604030504040204" pitchFamily="50" charset="-128"/>
            <a:ea typeface="Meiryo UI" panose="020B0604030504040204" pitchFamily="50" charset="-128"/>
          </a:endParaRPr>
        </a:p>
      </dgm:t>
    </dgm:pt>
    <dgm:pt modelId="{6EB4714E-C736-4EB5-A48B-002776B36A1C}" type="pres">
      <dgm:prSet presAssocID="{B88A3DA2-86DF-4A62-AD56-4255ED1975C4}" presName="Name0" presStyleCnt="0">
        <dgm:presLayoutVars>
          <dgm:dir/>
          <dgm:resizeHandles val="exact"/>
        </dgm:presLayoutVars>
      </dgm:prSet>
      <dgm:spPr/>
    </dgm:pt>
    <dgm:pt modelId="{37869A2F-7E3E-47E7-A054-D898A463AAEB}" type="pres">
      <dgm:prSet presAssocID="{EE19BBD9-315A-45C2-9F22-C552270A1FD1}" presName="node" presStyleLbl="node1" presStyleIdx="0" presStyleCnt="5" custLinFactNeighborX="1534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74A55CE-527C-4837-994A-F8FBA4F45F0B}" type="pres">
      <dgm:prSet presAssocID="{ACDC23F6-D646-47DB-878A-0445BA4A763D}" presName="sibTrans" presStyleLbl="sibTrans2D1" presStyleIdx="0" presStyleCnt="4"/>
      <dgm:spPr/>
      <dgm:t>
        <a:bodyPr/>
        <a:lstStyle/>
        <a:p>
          <a:endParaRPr lang="zh-TW" altLang="en-US"/>
        </a:p>
      </dgm:t>
    </dgm:pt>
    <dgm:pt modelId="{4588AFF7-1CB1-4B77-8952-615E1CCC34D5}" type="pres">
      <dgm:prSet presAssocID="{ACDC23F6-D646-47DB-878A-0445BA4A763D}" presName="connectorText" presStyleLbl="sibTrans2D1" presStyleIdx="0" presStyleCnt="4"/>
      <dgm:spPr/>
      <dgm:t>
        <a:bodyPr/>
        <a:lstStyle/>
        <a:p>
          <a:endParaRPr lang="zh-TW" altLang="en-US"/>
        </a:p>
      </dgm:t>
    </dgm:pt>
    <dgm:pt modelId="{5515B9B3-A9BE-4DE4-965C-8157EC53CE37}" type="pres">
      <dgm:prSet presAssocID="{D3D01222-D36B-414E-9279-E00EC487EC8A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24B671B-FD14-4098-A5BE-FFB2870A4984}" type="pres">
      <dgm:prSet presAssocID="{B8F385DD-4D75-4AFB-9BAC-C061DDDD1EF6}" presName="sibTrans" presStyleLbl="sibTrans2D1" presStyleIdx="1" presStyleCnt="4"/>
      <dgm:spPr/>
      <dgm:t>
        <a:bodyPr/>
        <a:lstStyle/>
        <a:p>
          <a:endParaRPr lang="zh-TW" altLang="en-US"/>
        </a:p>
      </dgm:t>
    </dgm:pt>
    <dgm:pt modelId="{FD47DDDA-62CF-4D22-82C3-4052DD51A518}" type="pres">
      <dgm:prSet presAssocID="{B8F385DD-4D75-4AFB-9BAC-C061DDDD1EF6}" presName="connectorText" presStyleLbl="sibTrans2D1" presStyleIdx="1" presStyleCnt="4"/>
      <dgm:spPr/>
      <dgm:t>
        <a:bodyPr/>
        <a:lstStyle/>
        <a:p>
          <a:endParaRPr lang="zh-TW" altLang="en-US"/>
        </a:p>
      </dgm:t>
    </dgm:pt>
    <dgm:pt modelId="{1CFF66CC-47D7-45D1-B843-EF7B6815B56F}" type="pres">
      <dgm:prSet presAssocID="{BD4B9140-D1D4-4C9E-AEBC-C7B82E8EF9D3}" presName="node" presStyleLbl="node1" presStyleIdx="2" presStyleCnt="5" custScaleX="11506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93B3D61-C16F-4BF3-AA52-912964A7C65C}" type="pres">
      <dgm:prSet presAssocID="{18836107-DDF8-4AB0-97CA-F539A7BED647}" presName="sibTrans" presStyleLbl="sibTrans2D1" presStyleIdx="2" presStyleCnt="4"/>
      <dgm:spPr/>
      <dgm:t>
        <a:bodyPr/>
        <a:lstStyle/>
        <a:p>
          <a:endParaRPr lang="zh-TW" altLang="en-US"/>
        </a:p>
      </dgm:t>
    </dgm:pt>
    <dgm:pt modelId="{720C82CA-D06C-497C-B88B-CE4589734A20}" type="pres">
      <dgm:prSet presAssocID="{18836107-DDF8-4AB0-97CA-F539A7BED647}" presName="connectorText" presStyleLbl="sibTrans2D1" presStyleIdx="2" presStyleCnt="4"/>
      <dgm:spPr/>
      <dgm:t>
        <a:bodyPr/>
        <a:lstStyle/>
        <a:p>
          <a:endParaRPr lang="zh-TW" altLang="en-US"/>
        </a:p>
      </dgm:t>
    </dgm:pt>
    <dgm:pt modelId="{DF95F8EF-30B2-475A-BBA4-45C9D9A2DA32}" type="pres">
      <dgm:prSet presAssocID="{8CAB1365-E610-4D6F-BF81-0854A8326B0A}" presName="node" presStyleLbl="node1" presStyleIdx="3" presStyleCnt="5" custScaleX="11357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095C9EF-763E-4A46-B182-1150839FDA9D}" type="pres">
      <dgm:prSet presAssocID="{18E9D9BF-B534-4F42-A2A5-B488D516ACA4}" presName="sibTrans" presStyleLbl="sibTrans2D1" presStyleIdx="3" presStyleCnt="4"/>
      <dgm:spPr/>
      <dgm:t>
        <a:bodyPr/>
        <a:lstStyle/>
        <a:p>
          <a:endParaRPr lang="zh-TW" altLang="en-US"/>
        </a:p>
      </dgm:t>
    </dgm:pt>
    <dgm:pt modelId="{172D5BE5-E459-49BC-8A20-2AD3753698CC}" type="pres">
      <dgm:prSet presAssocID="{18E9D9BF-B534-4F42-A2A5-B488D516ACA4}" presName="connectorText" presStyleLbl="sibTrans2D1" presStyleIdx="3" presStyleCnt="4"/>
      <dgm:spPr/>
      <dgm:t>
        <a:bodyPr/>
        <a:lstStyle/>
        <a:p>
          <a:endParaRPr lang="zh-TW" altLang="en-US"/>
        </a:p>
      </dgm:t>
    </dgm:pt>
    <dgm:pt modelId="{1F1AFA13-2280-4517-8D6D-CC28AB11E4FE}" type="pres">
      <dgm:prSet presAssocID="{A6CC9815-A36F-4A0D-8DBF-49E5615A1FFA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B3BE40F4-006A-4DDC-92CF-A265C5CFE9C4}" type="presOf" srcId="{18836107-DDF8-4AB0-97CA-F539A7BED647}" destId="{593B3D61-C16F-4BF3-AA52-912964A7C65C}" srcOrd="0" destOrd="0" presId="urn:microsoft.com/office/officeart/2005/8/layout/process1"/>
    <dgm:cxn modelId="{F907BDC4-DABA-4955-81A8-A62ACEE46B27}" srcId="{B88A3DA2-86DF-4A62-AD56-4255ED1975C4}" destId="{8CAB1365-E610-4D6F-BF81-0854A8326B0A}" srcOrd="3" destOrd="0" parTransId="{32C8433B-F6DE-4469-91B0-3A16CC1D782C}" sibTransId="{18E9D9BF-B534-4F42-A2A5-B488D516ACA4}"/>
    <dgm:cxn modelId="{88A3D990-0552-4515-B7C3-6FE404BC4473}" srcId="{B88A3DA2-86DF-4A62-AD56-4255ED1975C4}" destId="{D3D01222-D36B-414E-9279-E00EC487EC8A}" srcOrd="1" destOrd="0" parTransId="{3E7E17A0-8992-44AC-BA29-319662F55DF3}" sibTransId="{B8F385DD-4D75-4AFB-9BAC-C061DDDD1EF6}"/>
    <dgm:cxn modelId="{F6338413-4421-4006-812B-1BFAA1F01EC8}" type="presOf" srcId="{BD4B9140-D1D4-4C9E-AEBC-C7B82E8EF9D3}" destId="{1CFF66CC-47D7-45D1-B843-EF7B6815B56F}" srcOrd="0" destOrd="0" presId="urn:microsoft.com/office/officeart/2005/8/layout/process1"/>
    <dgm:cxn modelId="{F386B00B-937D-4232-86EA-677F1322583E}" srcId="{B88A3DA2-86DF-4A62-AD56-4255ED1975C4}" destId="{EE19BBD9-315A-45C2-9F22-C552270A1FD1}" srcOrd="0" destOrd="0" parTransId="{17B26DE6-AF39-42C5-B39E-D9068A1100B8}" sibTransId="{ACDC23F6-D646-47DB-878A-0445BA4A763D}"/>
    <dgm:cxn modelId="{6768AF55-7809-41B8-915E-94B102B53FAE}" type="presOf" srcId="{8CAB1365-E610-4D6F-BF81-0854A8326B0A}" destId="{DF95F8EF-30B2-475A-BBA4-45C9D9A2DA32}" srcOrd="0" destOrd="0" presId="urn:microsoft.com/office/officeart/2005/8/layout/process1"/>
    <dgm:cxn modelId="{274715D6-D6B4-4DB7-B808-2635A6C5F7FB}" type="presOf" srcId="{18836107-DDF8-4AB0-97CA-F539A7BED647}" destId="{720C82CA-D06C-497C-B88B-CE4589734A20}" srcOrd="1" destOrd="0" presId="urn:microsoft.com/office/officeart/2005/8/layout/process1"/>
    <dgm:cxn modelId="{FE0DD5E5-B2FA-42E0-9204-C7DD5231ED9D}" type="presOf" srcId="{18E9D9BF-B534-4F42-A2A5-B488D516ACA4}" destId="{F095C9EF-763E-4A46-B182-1150839FDA9D}" srcOrd="0" destOrd="0" presId="urn:microsoft.com/office/officeart/2005/8/layout/process1"/>
    <dgm:cxn modelId="{BE69CF45-10BB-446C-9CE3-C801A482CC6A}" srcId="{B88A3DA2-86DF-4A62-AD56-4255ED1975C4}" destId="{A6CC9815-A36F-4A0D-8DBF-49E5615A1FFA}" srcOrd="4" destOrd="0" parTransId="{EF850202-6184-4CBF-B736-49FEF64CCB13}" sibTransId="{7F4B6EA7-0089-42A8-88B4-EA455C25A121}"/>
    <dgm:cxn modelId="{A58993E0-EA6B-4536-8166-AA8C3C7114E0}" type="presOf" srcId="{18E9D9BF-B534-4F42-A2A5-B488D516ACA4}" destId="{172D5BE5-E459-49BC-8A20-2AD3753698CC}" srcOrd="1" destOrd="0" presId="urn:microsoft.com/office/officeart/2005/8/layout/process1"/>
    <dgm:cxn modelId="{B3D2C3E6-EA43-4647-807E-14468117F080}" type="presOf" srcId="{EE19BBD9-315A-45C2-9F22-C552270A1FD1}" destId="{37869A2F-7E3E-47E7-A054-D898A463AAEB}" srcOrd="0" destOrd="0" presId="urn:microsoft.com/office/officeart/2005/8/layout/process1"/>
    <dgm:cxn modelId="{2DA2A84D-672C-4F7A-85D2-4D73330B8016}" type="presOf" srcId="{B88A3DA2-86DF-4A62-AD56-4255ED1975C4}" destId="{6EB4714E-C736-4EB5-A48B-002776B36A1C}" srcOrd="0" destOrd="0" presId="urn:microsoft.com/office/officeart/2005/8/layout/process1"/>
    <dgm:cxn modelId="{815FE414-A7E4-4DE6-B792-9361124A6DF0}" type="presOf" srcId="{A6CC9815-A36F-4A0D-8DBF-49E5615A1FFA}" destId="{1F1AFA13-2280-4517-8D6D-CC28AB11E4FE}" srcOrd="0" destOrd="0" presId="urn:microsoft.com/office/officeart/2005/8/layout/process1"/>
    <dgm:cxn modelId="{D5BA868D-3F86-4EBC-A284-FCEF3C04D321}" type="presOf" srcId="{B8F385DD-4D75-4AFB-9BAC-C061DDDD1EF6}" destId="{E24B671B-FD14-4098-A5BE-FFB2870A4984}" srcOrd="0" destOrd="0" presId="urn:microsoft.com/office/officeart/2005/8/layout/process1"/>
    <dgm:cxn modelId="{A1235135-31A8-407B-BE46-1CF697407FDE}" type="presOf" srcId="{D3D01222-D36B-414E-9279-E00EC487EC8A}" destId="{5515B9B3-A9BE-4DE4-965C-8157EC53CE37}" srcOrd="0" destOrd="0" presId="urn:microsoft.com/office/officeart/2005/8/layout/process1"/>
    <dgm:cxn modelId="{B58190B9-5991-4DB9-965A-7EADEE95D1BF}" type="presOf" srcId="{B8F385DD-4D75-4AFB-9BAC-C061DDDD1EF6}" destId="{FD47DDDA-62CF-4D22-82C3-4052DD51A518}" srcOrd="1" destOrd="0" presId="urn:microsoft.com/office/officeart/2005/8/layout/process1"/>
    <dgm:cxn modelId="{32C4AB54-C637-4643-9AA0-0EDD19385F32}" srcId="{B88A3DA2-86DF-4A62-AD56-4255ED1975C4}" destId="{BD4B9140-D1D4-4C9E-AEBC-C7B82E8EF9D3}" srcOrd="2" destOrd="0" parTransId="{35E93ECF-148C-45C4-AD7B-063300B1C7F7}" sibTransId="{18836107-DDF8-4AB0-97CA-F539A7BED647}"/>
    <dgm:cxn modelId="{547F129A-F735-4532-A337-AB0F5FF02302}" type="presOf" srcId="{ACDC23F6-D646-47DB-878A-0445BA4A763D}" destId="{A74A55CE-527C-4837-994A-F8FBA4F45F0B}" srcOrd="0" destOrd="0" presId="urn:microsoft.com/office/officeart/2005/8/layout/process1"/>
    <dgm:cxn modelId="{D74D7388-0DD1-4D80-B6C5-EAF6E4CBFD88}" type="presOf" srcId="{ACDC23F6-D646-47DB-878A-0445BA4A763D}" destId="{4588AFF7-1CB1-4B77-8952-615E1CCC34D5}" srcOrd="1" destOrd="0" presId="urn:microsoft.com/office/officeart/2005/8/layout/process1"/>
    <dgm:cxn modelId="{79C70EA8-CE05-432E-A00D-A96C66A0A413}" type="presParOf" srcId="{6EB4714E-C736-4EB5-A48B-002776B36A1C}" destId="{37869A2F-7E3E-47E7-A054-D898A463AAEB}" srcOrd="0" destOrd="0" presId="urn:microsoft.com/office/officeart/2005/8/layout/process1"/>
    <dgm:cxn modelId="{02A8D6E9-53D5-4EB3-BFED-CBA854BFB01E}" type="presParOf" srcId="{6EB4714E-C736-4EB5-A48B-002776B36A1C}" destId="{A74A55CE-527C-4837-994A-F8FBA4F45F0B}" srcOrd="1" destOrd="0" presId="urn:microsoft.com/office/officeart/2005/8/layout/process1"/>
    <dgm:cxn modelId="{72E7A496-75AF-46E6-A0ED-C8B06376BF97}" type="presParOf" srcId="{A74A55CE-527C-4837-994A-F8FBA4F45F0B}" destId="{4588AFF7-1CB1-4B77-8952-615E1CCC34D5}" srcOrd="0" destOrd="0" presId="urn:microsoft.com/office/officeart/2005/8/layout/process1"/>
    <dgm:cxn modelId="{B61FABCB-7EC8-44B7-806B-CFF8C384C623}" type="presParOf" srcId="{6EB4714E-C736-4EB5-A48B-002776B36A1C}" destId="{5515B9B3-A9BE-4DE4-965C-8157EC53CE37}" srcOrd="2" destOrd="0" presId="urn:microsoft.com/office/officeart/2005/8/layout/process1"/>
    <dgm:cxn modelId="{4C591E02-600A-4245-AC89-BB303ACE2E34}" type="presParOf" srcId="{6EB4714E-C736-4EB5-A48B-002776B36A1C}" destId="{E24B671B-FD14-4098-A5BE-FFB2870A4984}" srcOrd="3" destOrd="0" presId="urn:microsoft.com/office/officeart/2005/8/layout/process1"/>
    <dgm:cxn modelId="{CF1CF40B-E290-451A-889E-19DAF05D057B}" type="presParOf" srcId="{E24B671B-FD14-4098-A5BE-FFB2870A4984}" destId="{FD47DDDA-62CF-4D22-82C3-4052DD51A518}" srcOrd="0" destOrd="0" presId="urn:microsoft.com/office/officeart/2005/8/layout/process1"/>
    <dgm:cxn modelId="{C509BBA1-3CD6-4E26-AD1E-A7F532206FDB}" type="presParOf" srcId="{6EB4714E-C736-4EB5-A48B-002776B36A1C}" destId="{1CFF66CC-47D7-45D1-B843-EF7B6815B56F}" srcOrd="4" destOrd="0" presId="urn:microsoft.com/office/officeart/2005/8/layout/process1"/>
    <dgm:cxn modelId="{83BFA4C2-3C08-4339-8685-1A891D800BDF}" type="presParOf" srcId="{6EB4714E-C736-4EB5-A48B-002776B36A1C}" destId="{593B3D61-C16F-4BF3-AA52-912964A7C65C}" srcOrd="5" destOrd="0" presId="urn:microsoft.com/office/officeart/2005/8/layout/process1"/>
    <dgm:cxn modelId="{2E1CB826-E9CB-4C1D-BDDA-71B7A7B4BA13}" type="presParOf" srcId="{593B3D61-C16F-4BF3-AA52-912964A7C65C}" destId="{720C82CA-D06C-497C-B88B-CE4589734A20}" srcOrd="0" destOrd="0" presId="urn:microsoft.com/office/officeart/2005/8/layout/process1"/>
    <dgm:cxn modelId="{EB4C588C-0471-4F53-946A-554DF5A4B1CD}" type="presParOf" srcId="{6EB4714E-C736-4EB5-A48B-002776B36A1C}" destId="{DF95F8EF-30B2-475A-BBA4-45C9D9A2DA32}" srcOrd="6" destOrd="0" presId="urn:microsoft.com/office/officeart/2005/8/layout/process1"/>
    <dgm:cxn modelId="{D384AF8A-19D8-4C7E-B8FA-4DF6CA1A8E44}" type="presParOf" srcId="{6EB4714E-C736-4EB5-A48B-002776B36A1C}" destId="{F095C9EF-763E-4A46-B182-1150839FDA9D}" srcOrd="7" destOrd="0" presId="urn:microsoft.com/office/officeart/2005/8/layout/process1"/>
    <dgm:cxn modelId="{4C4FAA92-7F41-49C4-96C4-BE4D2EC3C264}" type="presParOf" srcId="{F095C9EF-763E-4A46-B182-1150839FDA9D}" destId="{172D5BE5-E459-49BC-8A20-2AD3753698CC}" srcOrd="0" destOrd="0" presId="urn:microsoft.com/office/officeart/2005/8/layout/process1"/>
    <dgm:cxn modelId="{CC726282-37E0-4DEE-AAF7-4F22C79F1A73}" type="presParOf" srcId="{6EB4714E-C736-4EB5-A48B-002776B36A1C}" destId="{1F1AFA13-2280-4517-8D6D-CC28AB11E4FE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7C74BA8-99ED-4E9C-9C4A-336BA39F2E97}" type="doc">
      <dgm:prSet loTypeId="urn:microsoft.com/office/officeart/2005/8/layout/chevron1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45CFDC79-E3C2-4EA3-A043-340510B25605}">
      <dgm:prSet phldrT="[テキスト]"/>
      <dgm:spPr/>
      <dgm:t>
        <a:bodyPr/>
        <a:lstStyle/>
        <a:p>
          <a:r>
            <a:rPr kumimoji="1" lang="en-US" altLang="ja-JP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rPr>
            <a:t>STEP1</a:t>
          </a:r>
        </a:p>
        <a:p>
          <a:r>
            <a:rPr kumimoji="1" lang="zh-TW" altLang="en-US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rPr>
            <a:t>招募實習生</a:t>
          </a:r>
          <a:endParaRPr kumimoji="1" lang="ja-JP" altLang="en-US" dirty="0">
            <a:solidFill>
              <a:schemeClr val="tx1"/>
            </a:solidFill>
            <a:latin typeface="Meiryo UI" panose="020B0604030504040204" pitchFamily="50" charset="-128"/>
            <a:ea typeface="Meiryo UI" panose="020B0604030504040204" pitchFamily="50" charset="-128"/>
          </a:endParaRPr>
        </a:p>
      </dgm:t>
    </dgm:pt>
    <dgm:pt modelId="{56A2CEA3-509B-4F7B-BE41-8CE353FADFF6}" type="parTrans" cxnId="{DBEBFD32-1DB4-491E-853E-7B940639286D}">
      <dgm:prSet/>
      <dgm:spPr/>
      <dgm:t>
        <a:bodyPr/>
        <a:lstStyle/>
        <a:p>
          <a:endParaRPr kumimoji="1" lang="ja-JP" altLang="en-US">
            <a:solidFill>
              <a:schemeClr val="tx1"/>
            </a:solidFill>
            <a:latin typeface="Meiryo UI" panose="020B0604030504040204" pitchFamily="50" charset="-128"/>
            <a:ea typeface="Meiryo UI" panose="020B0604030504040204" pitchFamily="50" charset="-128"/>
          </a:endParaRPr>
        </a:p>
      </dgm:t>
    </dgm:pt>
    <dgm:pt modelId="{19BE7E67-BFC5-4DBA-A1B6-2F1340E318B9}" type="sibTrans" cxnId="{DBEBFD32-1DB4-491E-853E-7B940639286D}">
      <dgm:prSet/>
      <dgm:spPr/>
      <dgm:t>
        <a:bodyPr/>
        <a:lstStyle/>
        <a:p>
          <a:endParaRPr kumimoji="1" lang="ja-JP" altLang="en-US">
            <a:solidFill>
              <a:schemeClr val="tx1"/>
            </a:solidFill>
            <a:latin typeface="Meiryo UI" panose="020B0604030504040204" pitchFamily="50" charset="-128"/>
            <a:ea typeface="Meiryo UI" panose="020B0604030504040204" pitchFamily="50" charset="-128"/>
          </a:endParaRPr>
        </a:p>
      </dgm:t>
    </dgm:pt>
    <dgm:pt modelId="{420260E1-D502-401A-9F13-F89B51089F11}">
      <dgm:prSet phldrT="[テキスト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kumimoji="1" lang="en-US" altLang="ja-JP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rPr>
            <a:t>STEP4</a:t>
          </a:r>
        </a:p>
        <a:p>
          <a:r>
            <a:rPr kumimoji="1" lang="zh-TW" altLang="en-US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rPr>
            <a:t>面談</a:t>
          </a:r>
          <a:r>
            <a:rPr kumimoji="1" lang="zh-TW" altLang="en-US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rPr>
            <a:t>結束與提出報告書</a:t>
          </a:r>
          <a:endParaRPr kumimoji="1" lang="en-US" altLang="ja-JP" dirty="0">
            <a:solidFill>
              <a:schemeClr val="tx1"/>
            </a:solidFill>
            <a:latin typeface="Meiryo UI" panose="020B0604030504040204" pitchFamily="50" charset="-128"/>
            <a:ea typeface="Meiryo UI" panose="020B0604030504040204" pitchFamily="50" charset="-128"/>
          </a:endParaRPr>
        </a:p>
      </dgm:t>
    </dgm:pt>
    <dgm:pt modelId="{6C904679-F184-48A4-A480-446DE3C3D436}" type="parTrans" cxnId="{AF17AE19-B407-4427-BA07-EDFB2AE0CF74}">
      <dgm:prSet/>
      <dgm:spPr/>
      <dgm:t>
        <a:bodyPr/>
        <a:lstStyle/>
        <a:p>
          <a:endParaRPr kumimoji="1" lang="ja-JP" altLang="en-US">
            <a:solidFill>
              <a:schemeClr val="tx1"/>
            </a:solidFill>
            <a:latin typeface="Meiryo UI" panose="020B0604030504040204" pitchFamily="50" charset="-128"/>
            <a:ea typeface="Meiryo UI" panose="020B0604030504040204" pitchFamily="50" charset="-128"/>
          </a:endParaRPr>
        </a:p>
      </dgm:t>
    </dgm:pt>
    <dgm:pt modelId="{ED6E65FD-6B39-46E5-A420-C7D694BD75B4}" type="sibTrans" cxnId="{AF17AE19-B407-4427-BA07-EDFB2AE0CF74}">
      <dgm:prSet/>
      <dgm:spPr/>
      <dgm:t>
        <a:bodyPr/>
        <a:lstStyle/>
        <a:p>
          <a:endParaRPr kumimoji="1" lang="ja-JP" altLang="en-US">
            <a:solidFill>
              <a:schemeClr val="tx1"/>
            </a:solidFill>
            <a:latin typeface="Meiryo UI" panose="020B0604030504040204" pitchFamily="50" charset="-128"/>
            <a:ea typeface="Meiryo UI" panose="020B0604030504040204" pitchFamily="50" charset="-128"/>
          </a:endParaRPr>
        </a:p>
      </dgm:t>
    </dgm:pt>
    <dgm:pt modelId="{33152B64-DCA3-4B12-9EC3-86AE560C5954}">
      <dgm:prSet phldrT="[テキスト]"/>
      <dgm:spPr/>
      <dgm:t>
        <a:bodyPr/>
        <a:lstStyle/>
        <a:p>
          <a:r>
            <a:rPr kumimoji="1" lang="en-US" altLang="ja-JP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rPr>
            <a:t>STEP5</a:t>
          </a:r>
        </a:p>
        <a:p>
          <a:r>
            <a:rPr kumimoji="1" lang="zh-TW" altLang="en-US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rPr>
            <a:t>確認畢業後的就職目標</a:t>
          </a:r>
          <a:endParaRPr kumimoji="1" lang="en-US" altLang="ja-JP" dirty="0">
            <a:solidFill>
              <a:schemeClr val="tx1"/>
            </a:solidFill>
            <a:latin typeface="Meiryo UI" panose="020B0604030504040204" pitchFamily="50" charset="-128"/>
            <a:ea typeface="Meiryo UI" panose="020B0604030504040204" pitchFamily="50" charset="-128"/>
          </a:endParaRPr>
        </a:p>
      </dgm:t>
    </dgm:pt>
    <dgm:pt modelId="{B44020FA-5CF4-45FA-8AA8-0D65FA54226B}" type="parTrans" cxnId="{3CDC08B1-C248-4663-B4DA-B6EAFD0B300E}">
      <dgm:prSet/>
      <dgm:spPr/>
      <dgm:t>
        <a:bodyPr/>
        <a:lstStyle/>
        <a:p>
          <a:endParaRPr kumimoji="1" lang="ja-JP" altLang="en-US">
            <a:solidFill>
              <a:schemeClr val="tx1"/>
            </a:solidFill>
            <a:latin typeface="Meiryo UI" panose="020B0604030504040204" pitchFamily="50" charset="-128"/>
            <a:ea typeface="Meiryo UI" panose="020B0604030504040204" pitchFamily="50" charset="-128"/>
          </a:endParaRPr>
        </a:p>
      </dgm:t>
    </dgm:pt>
    <dgm:pt modelId="{25C0F017-1136-4750-9F17-7097B0A641C5}" type="sibTrans" cxnId="{3CDC08B1-C248-4663-B4DA-B6EAFD0B300E}">
      <dgm:prSet/>
      <dgm:spPr/>
      <dgm:t>
        <a:bodyPr/>
        <a:lstStyle/>
        <a:p>
          <a:endParaRPr kumimoji="1" lang="ja-JP" altLang="en-US">
            <a:solidFill>
              <a:schemeClr val="tx1"/>
            </a:solidFill>
            <a:latin typeface="Meiryo UI" panose="020B0604030504040204" pitchFamily="50" charset="-128"/>
            <a:ea typeface="Meiryo UI" panose="020B0604030504040204" pitchFamily="50" charset="-128"/>
          </a:endParaRPr>
        </a:p>
      </dgm:t>
    </dgm:pt>
    <dgm:pt modelId="{D1377FCD-AFCC-401D-A16A-4A95B3837F68}">
      <dgm:prSet/>
      <dgm:spPr/>
      <dgm:t>
        <a:bodyPr/>
        <a:lstStyle/>
        <a:p>
          <a:r>
            <a:rPr kumimoji="1" lang="en-US" altLang="ja-JP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rPr>
            <a:t>STEP2</a:t>
          </a:r>
        </a:p>
        <a:p>
          <a:r>
            <a:rPr kumimoji="1" lang="zh-TW" altLang="en-US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rPr>
            <a:t>說明會與面試</a:t>
          </a:r>
          <a:endParaRPr kumimoji="1" lang="ja-JP" altLang="en-US" dirty="0">
            <a:solidFill>
              <a:schemeClr val="tx1"/>
            </a:solidFill>
            <a:latin typeface="Meiryo UI" panose="020B0604030504040204" pitchFamily="50" charset="-128"/>
            <a:ea typeface="Meiryo UI" panose="020B0604030504040204" pitchFamily="50" charset="-128"/>
          </a:endParaRPr>
        </a:p>
      </dgm:t>
    </dgm:pt>
    <dgm:pt modelId="{ADD10320-0925-4099-B5AE-A1A15EF52E54}" type="parTrans" cxnId="{395EDE17-E4A3-4E1C-AC97-E2E2DD16C0CE}">
      <dgm:prSet/>
      <dgm:spPr/>
      <dgm:t>
        <a:bodyPr/>
        <a:lstStyle/>
        <a:p>
          <a:endParaRPr kumimoji="1" lang="ja-JP" altLang="en-US">
            <a:solidFill>
              <a:schemeClr val="tx1"/>
            </a:solidFill>
            <a:latin typeface="Meiryo UI" panose="020B0604030504040204" pitchFamily="50" charset="-128"/>
            <a:ea typeface="Meiryo UI" panose="020B0604030504040204" pitchFamily="50" charset="-128"/>
          </a:endParaRPr>
        </a:p>
      </dgm:t>
    </dgm:pt>
    <dgm:pt modelId="{E41F9618-BB48-4240-BA0E-35D927492D0D}" type="sibTrans" cxnId="{395EDE17-E4A3-4E1C-AC97-E2E2DD16C0CE}">
      <dgm:prSet/>
      <dgm:spPr/>
      <dgm:t>
        <a:bodyPr/>
        <a:lstStyle/>
        <a:p>
          <a:endParaRPr kumimoji="1" lang="ja-JP" altLang="en-US">
            <a:solidFill>
              <a:schemeClr val="tx1"/>
            </a:solidFill>
            <a:latin typeface="Meiryo UI" panose="020B0604030504040204" pitchFamily="50" charset="-128"/>
            <a:ea typeface="Meiryo UI" panose="020B0604030504040204" pitchFamily="50" charset="-128"/>
          </a:endParaRPr>
        </a:p>
      </dgm:t>
    </dgm:pt>
    <dgm:pt modelId="{A28C2E8B-69DC-4FD4-B530-6DFA1DB113A3}">
      <dgm:prSet/>
      <dgm:spPr/>
      <dgm:t>
        <a:bodyPr/>
        <a:lstStyle/>
        <a:p>
          <a:r>
            <a:rPr kumimoji="1" lang="en-US" altLang="ja-JP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rPr>
            <a:t>STEP3</a:t>
          </a:r>
        </a:p>
        <a:p>
          <a:r>
            <a:rPr kumimoji="1" lang="zh-TW" altLang="en-US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rPr>
            <a:t>實習開始</a:t>
          </a:r>
          <a:endParaRPr kumimoji="1" lang="ja-JP" altLang="en-US" dirty="0">
            <a:solidFill>
              <a:schemeClr val="tx1"/>
            </a:solidFill>
            <a:latin typeface="Meiryo UI" panose="020B0604030504040204" pitchFamily="50" charset="-128"/>
            <a:ea typeface="Meiryo UI" panose="020B0604030504040204" pitchFamily="50" charset="-128"/>
          </a:endParaRPr>
        </a:p>
      </dgm:t>
    </dgm:pt>
    <dgm:pt modelId="{9F22ED0A-4020-4C0C-9140-1CAC327FAE4C}" type="parTrans" cxnId="{A4D3062F-2144-4ED5-B089-736F9FFAEFCD}">
      <dgm:prSet/>
      <dgm:spPr/>
      <dgm:t>
        <a:bodyPr/>
        <a:lstStyle/>
        <a:p>
          <a:endParaRPr kumimoji="1" lang="ja-JP" altLang="en-US">
            <a:solidFill>
              <a:schemeClr val="tx1"/>
            </a:solidFill>
            <a:latin typeface="Meiryo UI" panose="020B0604030504040204" pitchFamily="50" charset="-128"/>
            <a:ea typeface="Meiryo UI" panose="020B0604030504040204" pitchFamily="50" charset="-128"/>
          </a:endParaRPr>
        </a:p>
      </dgm:t>
    </dgm:pt>
    <dgm:pt modelId="{0218D4F4-3323-4537-85CA-30D8AA2B4F1C}" type="sibTrans" cxnId="{A4D3062F-2144-4ED5-B089-736F9FFAEFCD}">
      <dgm:prSet/>
      <dgm:spPr/>
      <dgm:t>
        <a:bodyPr/>
        <a:lstStyle/>
        <a:p>
          <a:endParaRPr kumimoji="1" lang="ja-JP" altLang="en-US">
            <a:solidFill>
              <a:schemeClr val="tx1"/>
            </a:solidFill>
            <a:latin typeface="Meiryo UI" panose="020B0604030504040204" pitchFamily="50" charset="-128"/>
            <a:ea typeface="Meiryo UI" panose="020B0604030504040204" pitchFamily="50" charset="-128"/>
          </a:endParaRPr>
        </a:p>
      </dgm:t>
    </dgm:pt>
    <dgm:pt modelId="{07FF420F-0002-4D5B-91D0-2991CA37BCE7}" type="pres">
      <dgm:prSet presAssocID="{77C74BA8-99ED-4E9C-9C4A-336BA39F2E9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1AACBB7B-AEDB-4DAA-A87C-A779EB330AB0}" type="pres">
      <dgm:prSet presAssocID="{45CFDC79-E3C2-4EA3-A043-340510B25605}" presName="parTxOnly" presStyleLbl="node1" presStyleIdx="0" presStyleCnt="5" custScaleX="105324" custScaleY="14333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7B558EB-57F1-49C2-806B-10F900D89E3E}" type="pres">
      <dgm:prSet presAssocID="{19BE7E67-BFC5-4DBA-A1B6-2F1340E318B9}" presName="parTxOnlySpace" presStyleCnt="0"/>
      <dgm:spPr/>
    </dgm:pt>
    <dgm:pt modelId="{002F8AEB-67FC-49DE-8C67-6280F3D33F47}" type="pres">
      <dgm:prSet presAssocID="{D1377FCD-AFCC-401D-A16A-4A95B3837F68}" presName="parTxOnly" presStyleLbl="node1" presStyleIdx="1" presStyleCnt="5" custScaleX="113183" custScaleY="14333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4F8F9BB-B96F-47A6-9BE2-0EBA3EBDD73E}" type="pres">
      <dgm:prSet presAssocID="{E41F9618-BB48-4240-BA0E-35D927492D0D}" presName="parTxOnlySpace" presStyleCnt="0"/>
      <dgm:spPr/>
    </dgm:pt>
    <dgm:pt modelId="{48BFAC4D-EB82-4527-AFA0-0D973C11C3EA}" type="pres">
      <dgm:prSet presAssocID="{A28C2E8B-69DC-4FD4-B530-6DFA1DB113A3}" presName="parTxOnly" presStyleLbl="node1" presStyleIdx="2" presStyleCnt="5" custScaleY="14333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BB76AD9-BCDC-4B5B-AE57-5E21BAE15E29}" type="pres">
      <dgm:prSet presAssocID="{0218D4F4-3323-4537-85CA-30D8AA2B4F1C}" presName="parTxOnlySpace" presStyleCnt="0"/>
      <dgm:spPr/>
    </dgm:pt>
    <dgm:pt modelId="{17F844F4-835B-4B3A-8044-3CA1D08E2ED1}" type="pres">
      <dgm:prSet presAssocID="{420260E1-D502-401A-9F13-F89B51089F11}" presName="parTxOnly" presStyleLbl="node1" presStyleIdx="3" presStyleCnt="5" custScaleX="105930" custScaleY="14333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B778B44-93F4-46D8-A0FB-67B6147F5CD8}" type="pres">
      <dgm:prSet presAssocID="{ED6E65FD-6B39-46E5-A420-C7D694BD75B4}" presName="parTxOnlySpace" presStyleCnt="0"/>
      <dgm:spPr/>
    </dgm:pt>
    <dgm:pt modelId="{B5AA48DA-548D-486A-BB1A-30B2B7888F9C}" type="pres">
      <dgm:prSet presAssocID="{33152B64-DCA3-4B12-9EC3-86AE560C5954}" presName="parTxOnly" presStyleLbl="node1" presStyleIdx="4" presStyleCnt="5" custScaleY="14333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1F34EF58-D522-4E2F-9C3D-A81DB9472745}" type="presOf" srcId="{45CFDC79-E3C2-4EA3-A043-340510B25605}" destId="{1AACBB7B-AEDB-4DAA-A87C-A779EB330AB0}" srcOrd="0" destOrd="0" presId="urn:microsoft.com/office/officeart/2005/8/layout/chevron1"/>
    <dgm:cxn modelId="{3CDC08B1-C248-4663-B4DA-B6EAFD0B300E}" srcId="{77C74BA8-99ED-4E9C-9C4A-336BA39F2E97}" destId="{33152B64-DCA3-4B12-9EC3-86AE560C5954}" srcOrd="4" destOrd="0" parTransId="{B44020FA-5CF4-45FA-8AA8-0D65FA54226B}" sibTransId="{25C0F017-1136-4750-9F17-7097B0A641C5}"/>
    <dgm:cxn modelId="{AF17AE19-B407-4427-BA07-EDFB2AE0CF74}" srcId="{77C74BA8-99ED-4E9C-9C4A-336BA39F2E97}" destId="{420260E1-D502-401A-9F13-F89B51089F11}" srcOrd="3" destOrd="0" parTransId="{6C904679-F184-48A4-A480-446DE3C3D436}" sibTransId="{ED6E65FD-6B39-46E5-A420-C7D694BD75B4}"/>
    <dgm:cxn modelId="{E501648C-5A65-4D52-BB7C-904C4766A4EE}" type="presOf" srcId="{D1377FCD-AFCC-401D-A16A-4A95B3837F68}" destId="{002F8AEB-67FC-49DE-8C67-6280F3D33F47}" srcOrd="0" destOrd="0" presId="urn:microsoft.com/office/officeart/2005/8/layout/chevron1"/>
    <dgm:cxn modelId="{DC84CA8E-A58E-48DB-B215-DD28E677B472}" type="presOf" srcId="{77C74BA8-99ED-4E9C-9C4A-336BA39F2E97}" destId="{07FF420F-0002-4D5B-91D0-2991CA37BCE7}" srcOrd="0" destOrd="0" presId="urn:microsoft.com/office/officeart/2005/8/layout/chevron1"/>
    <dgm:cxn modelId="{395EDE17-E4A3-4E1C-AC97-E2E2DD16C0CE}" srcId="{77C74BA8-99ED-4E9C-9C4A-336BA39F2E97}" destId="{D1377FCD-AFCC-401D-A16A-4A95B3837F68}" srcOrd="1" destOrd="0" parTransId="{ADD10320-0925-4099-B5AE-A1A15EF52E54}" sibTransId="{E41F9618-BB48-4240-BA0E-35D927492D0D}"/>
    <dgm:cxn modelId="{DBEBFD32-1DB4-491E-853E-7B940639286D}" srcId="{77C74BA8-99ED-4E9C-9C4A-336BA39F2E97}" destId="{45CFDC79-E3C2-4EA3-A043-340510B25605}" srcOrd="0" destOrd="0" parTransId="{56A2CEA3-509B-4F7B-BE41-8CE353FADFF6}" sibTransId="{19BE7E67-BFC5-4DBA-A1B6-2F1340E318B9}"/>
    <dgm:cxn modelId="{51E008EB-5027-4970-80F1-F60190F4E241}" type="presOf" srcId="{420260E1-D502-401A-9F13-F89B51089F11}" destId="{17F844F4-835B-4B3A-8044-3CA1D08E2ED1}" srcOrd="0" destOrd="0" presId="urn:microsoft.com/office/officeart/2005/8/layout/chevron1"/>
    <dgm:cxn modelId="{9F79351C-3075-4FB8-8E19-CA76B1EA64EA}" type="presOf" srcId="{A28C2E8B-69DC-4FD4-B530-6DFA1DB113A3}" destId="{48BFAC4D-EB82-4527-AFA0-0D973C11C3EA}" srcOrd="0" destOrd="0" presId="urn:microsoft.com/office/officeart/2005/8/layout/chevron1"/>
    <dgm:cxn modelId="{22DAE84A-8BA8-4FCE-B0E2-E5248055B290}" type="presOf" srcId="{33152B64-DCA3-4B12-9EC3-86AE560C5954}" destId="{B5AA48DA-548D-486A-BB1A-30B2B7888F9C}" srcOrd="0" destOrd="0" presId="urn:microsoft.com/office/officeart/2005/8/layout/chevron1"/>
    <dgm:cxn modelId="{A4D3062F-2144-4ED5-B089-736F9FFAEFCD}" srcId="{77C74BA8-99ED-4E9C-9C4A-336BA39F2E97}" destId="{A28C2E8B-69DC-4FD4-B530-6DFA1DB113A3}" srcOrd="2" destOrd="0" parTransId="{9F22ED0A-4020-4C0C-9140-1CAC327FAE4C}" sibTransId="{0218D4F4-3323-4537-85CA-30D8AA2B4F1C}"/>
    <dgm:cxn modelId="{72277D35-AB65-446A-8CB5-3140F47C24DF}" type="presParOf" srcId="{07FF420F-0002-4D5B-91D0-2991CA37BCE7}" destId="{1AACBB7B-AEDB-4DAA-A87C-A779EB330AB0}" srcOrd="0" destOrd="0" presId="urn:microsoft.com/office/officeart/2005/8/layout/chevron1"/>
    <dgm:cxn modelId="{A1A7963F-91FB-4C4A-99E9-7A44914B50F4}" type="presParOf" srcId="{07FF420F-0002-4D5B-91D0-2991CA37BCE7}" destId="{57B558EB-57F1-49C2-806B-10F900D89E3E}" srcOrd="1" destOrd="0" presId="urn:microsoft.com/office/officeart/2005/8/layout/chevron1"/>
    <dgm:cxn modelId="{5F8FB2B3-1ED3-44C1-BF80-F68990C46DA0}" type="presParOf" srcId="{07FF420F-0002-4D5B-91D0-2991CA37BCE7}" destId="{002F8AEB-67FC-49DE-8C67-6280F3D33F47}" srcOrd="2" destOrd="0" presId="urn:microsoft.com/office/officeart/2005/8/layout/chevron1"/>
    <dgm:cxn modelId="{1CB33946-12F5-4931-859E-182BFBD6AFE8}" type="presParOf" srcId="{07FF420F-0002-4D5B-91D0-2991CA37BCE7}" destId="{64F8F9BB-B96F-47A6-9BE2-0EBA3EBDD73E}" srcOrd="3" destOrd="0" presId="urn:microsoft.com/office/officeart/2005/8/layout/chevron1"/>
    <dgm:cxn modelId="{683C3AC3-4C34-4692-AEB2-5C0B330C67B3}" type="presParOf" srcId="{07FF420F-0002-4D5B-91D0-2991CA37BCE7}" destId="{48BFAC4D-EB82-4527-AFA0-0D973C11C3EA}" srcOrd="4" destOrd="0" presId="urn:microsoft.com/office/officeart/2005/8/layout/chevron1"/>
    <dgm:cxn modelId="{97D43F8C-7BFF-4D61-82BF-559A0A24CE40}" type="presParOf" srcId="{07FF420F-0002-4D5B-91D0-2991CA37BCE7}" destId="{9BB76AD9-BCDC-4B5B-AE57-5E21BAE15E29}" srcOrd="5" destOrd="0" presId="urn:microsoft.com/office/officeart/2005/8/layout/chevron1"/>
    <dgm:cxn modelId="{544CF583-0700-4FF3-9A27-28FA76F42E96}" type="presParOf" srcId="{07FF420F-0002-4D5B-91D0-2991CA37BCE7}" destId="{17F844F4-835B-4B3A-8044-3CA1D08E2ED1}" srcOrd="6" destOrd="0" presId="urn:microsoft.com/office/officeart/2005/8/layout/chevron1"/>
    <dgm:cxn modelId="{3C159665-8906-4CA5-A02A-43A99783E898}" type="presParOf" srcId="{07FF420F-0002-4D5B-91D0-2991CA37BCE7}" destId="{8B778B44-93F4-46D8-A0FB-67B6147F5CD8}" srcOrd="7" destOrd="0" presId="urn:microsoft.com/office/officeart/2005/8/layout/chevron1"/>
    <dgm:cxn modelId="{C983B89E-579A-4E01-98A1-5F86A3E495AE}" type="presParOf" srcId="{07FF420F-0002-4D5B-91D0-2991CA37BCE7}" destId="{B5AA48DA-548D-486A-BB1A-30B2B7888F9C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88A3DA2-86DF-4A62-AD56-4255ED1975C4}" type="doc">
      <dgm:prSet loTypeId="urn:microsoft.com/office/officeart/2005/8/layout/process1" loCatId="process" qsTypeId="urn:microsoft.com/office/officeart/2005/8/quickstyle/simple1" qsCatId="simple" csTypeId="urn:microsoft.com/office/officeart/2005/8/colors/colorful1" csCatId="colorful" phldr="1"/>
      <dgm:spPr/>
    </dgm:pt>
    <dgm:pt modelId="{EE19BBD9-315A-45C2-9F22-C552270A1FD1}">
      <dgm:prSet phldrT="[テキスト]"/>
      <dgm:spPr/>
      <dgm:t>
        <a:bodyPr/>
        <a:lstStyle/>
        <a:p>
          <a:pPr algn="l"/>
          <a:r>
            <a:rPr kumimoji="1" lang="ja-JP" altLang="en-US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rPr>
            <a:t>■</a:t>
          </a:r>
          <a:r>
            <a:rPr kumimoji="1" lang="zh-TW" altLang="en-US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rPr>
            <a:t>招募想要直接去企業實習的學生</a:t>
          </a:r>
          <a:endParaRPr kumimoji="1" lang="en-US" altLang="ja-JP" dirty="0">
            <a:solidFill>
              <a:schemeClr val="tx1"/>
            </a:solidFill>
            <a:latin typeface="Meiryo UI" panose="020B0604030504040204" pitchFamily="50" charset="-128"/>
            <a:ea typeface="Meiryo UI" panose="020B0604030504040204" pitchFamily="50" charset="-128"/>
          </a:endParaRPr>
        </a:p>
      </dgm:t>
    </dgm:pt>
    <dgm:pt modelId="{17B26DE6-AF39-42C5-B39E-D9068A1100B8}" type="parTrans" cxnId="{F386B00B-937D-4232-86EA-677F1322583E}">
      <dgm:prSet/>
      <dgm:spPr/>
      <dgm:t>
        <a:bodyPr/>
        <a:lstStyle/>
        <a:p>
          <a:endParaRPr kumimoji="1" lang="ja-JP" altLang="en-US">
            <a:solidFill>
              <a:schemeClr val="tx1"/>
            </a:solidFill>
            <a:latin typeface="Meiryo UI" panose="020B0604030504040204" pitchFamily="50" charset="-128"/>
            <a:ea typeface="Meiryo UI" panose="020B0604030504040204" pitchFamily="50" charset="-128"/>
          </a:endParaRPr>
        </a:p>
      </dgm:t>
    </dgm:pt>
    <dgm:pt modelId="{ACDC23F6-D646-47DB-878A-0445BA4A763D}" type="sibTrans" cxnId="{F386B00B-937D-4232-86EA-677F1322583E}">
      <dgm:prSet/>
      <dgm:spPr/>
      <dgm:t>
        <a:bodyPr/>
        <a:lstStyle/>
        <a:p>
          <a:endParaRPr kumimoji="1" lang="ja-JP" altLang="en-US">
            <a:solidFill>
              <a:schemeClr val="tx1"/>
            </a:solidFill>
            <a:latin typeface="Meiryo UI" panose="020B0604030504040204" pitchFamily="50" charset="-128"/>
            <a:ea typeface="Meiryo UI" panose="020B0604030504040204" pitchFamily="50" charset="-128"/>
          </a:endParaRPr>
        </a:p>
      </dgm:t>
    </dgm:pt>
    <dgm:pt modelId="{8CAB1365-E610-4D6F-BF81-0854A8326B0A}">
      <dgm:prSet phldrT="[テキスト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algn="l"/>
          <a:r>
            <a:rPr kumimoji="1" lang="en-US" altLang="ja-JP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rPr>
            <a:t/>
          </a:r>
          <a:br>
            <a:rPr kumimoji="1" lang="en-US" altLang="ja-JP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rPr>
          </a:br>
          <a:r>
            <a:rPr kumimoji="1" lang="zh-TW" altLang="ja-JP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rPr>
            <a:t>■</a:t>
          </a:r>
          <a:r>
            <a:rPr kumimoji="1" lang="zh-TW" altLang="en-US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rPr>
            <a:t>經過一段期間的工作體驗後，將工作成果彙整成報告書</a:t>
          </a:r>
          <a:endParaRPr kumimoji="1" lang="en-US" altLang="ja-JP" dirty="0">
            <a:solidFill>
              <a:schemeClr val="tx1"/>
            </a:solidFill>
            <a:latin typeface="Meiryo UI" panose="020B0604030504040204" pitchFamily="50" charset="-128"/>
            <a:ea typeface="Meiryo UI" panose="020B0604030504040204" pitchFamily="50" charset="-128"/>
          </a:endParaRPr>
        </a:p>
      </dgm:t>
    </dgm:pt>
    <dgm:pt modelId="{32C8433B-F6DE-4469-91B0-3A16CC1D782C}" type="parTrans" cxnId="{F907BDC4-DABA-4955-81A8-A62ACEE46B27}">
      <dgm:prSet/>
      <dgm:spPr/>
      <dgm:t>
        <a:bodyPr/>
        <a:lstStyle/>
        <a:p>
          <a:endParaRPr kumimoji="1" lang="ja-JP" altLang="en-US">
            <a:solidFill>
              <a:schemeClr val="tx1"/>
            </a:solidFill>
            <a:latin typeface="Meiryo UI" panose="020B0604030504040204" pitchFamily="50" charset="-128"/>
            <a:ea typeface="Meiryo UI" panose="020B0604030504040204" pitchFamily="50" charset="-128"/>
          </a:endParaRPr>
        </a:p>
      </dgm:t>
    </dgm:pt>
    <dgm:pt modelId="{18E9D9BF-B534-4F42-A2A5-B488D516ACA4}" type="sibTrans" cxnId="{F907BDC4-DABA-4955-81A8-A62ACEE46B27}">
      <dgm:prSet/>
      <dgm:spPr/>
      <dgm:t>
        <a:bodyPr/>
        <a:lstStyle/>
        <a:p>
          <a:endParaRPr kumimoji="1" lang="ja-JP" altLang="en-US">
            <a:solidFill>
              <a:schemeClr val="tx1"/>
            </a:solidFill>
            <a:latin typeface="Meiryo UI" panose="020B0604030504040204" pitchFamily="50" charset="-128"/>
            <a:ea typeface="Meiryo UI" panose="020B0604030504040204" pitchFamily="50" charset="-128"/>
          </a:endParaRPr>
        </a:p>
      </dgm:t>
    </dgm:pt>
    <dgm:pt modelId="{A6CC9815-A36F-4A0D-8DBF-49E5615A1FFA}">
      <dgm:prSet phldrT="[テキスト]"/>
      <dgm:spPr/>
      <dgm:t>
        <a:bodyPr/>
        <a:lstStyle/>
        <a:p>
          <a:pPr algn="l"/>
          <a:r>
            <a:rPr kumimoji="1" lang="zh-TW" altLang="en-US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rPr>
            <a:t>根據畢業後的道路，在期望就職的企業進行面試</a:t>
          </a:r>
          <a:endParaRPr kumimoji="1" lang="en-US" altLang="ja-JP" dirty="0">
            <a:solidFill>
              <a:schemeClr val="tx1"/>
            </a:solidFill>
            <a:latin typeface="Meiryo UI" panose="020B0604030504040204" pitchFamily="50" charset="-128"/>
            <a:ea typeface="Meiryo UI" panose="020B0604030504040204" pitchFamily="50" charset="-128"/>
          </a:endParaRPr>
        </a:p>
      </dgm:t>
    </dgm:pt>
    <dgm:pt modelId="{EF850202-6184-4CBF-B736-49FEF64CCB13}" type="parTrans" cxnId="{BE69CF45-10BB-446C-9CE3-C801A482CC6A}">
      <dgm:prSet/>
      <dgm:spPr/>
      <dgm:t>
        <a:bodyPr/>
        <a:lstStyle/>
        <a:p>
          <a:endParaRPr kumimoji="1" lang="ja-JP" altLang="en-US">
            <a:solidFill>
              <a:schemeClr val="tx1"/>
            </a:solidFill>
            <a:latin typeface="Meiryo UI" panose="020B0604030504040204" pitchFamily="50" charset="-128"/>
            <a:ea typeface="Meiryo UI" panose="020B0604030504040204" pitchFamily="50" charset="-128"/>
          </a:endParaRPr>
        </a:p>
      </dgm:t>
    </dgm:pt>
    <dgm:pt modelId="{7F4B6EA7-0089-42A8-88B4-EA455C25A121}" type="sibTrans" cxnId="{BE69CF45-10BB-446C-9CE3-C801A482CC6A}">
      <dgm:prSet/>
      <dgm:spPr/>
      <dgm:t>
        <a:bodyPr/>
        <a:lstStyle/>
        <a:p>
          <a:endParaRPr kumimoji="1" lang="ja-JP" altLang="en-US">
            <a:solidFill>
              <a:schemeClr val="tx1"/>
            </a:solidFill>
            <a:latin typeface="Meiryo UI" panose="020B0604030504040204" pitchFamily="50" charset="-128"/>
            <a:ea typeface="Meiryo UI" panose="020B0604030504040204" pitchFamily="50" charset="-128"/>
          </a:endParaRPr>
        </a:p>
      </dgm:t>
    </dgm:pt>
    <dgm:pt modelId="{D3D01222-D36B-414E-9279-E00EC487EC8A}">
      <dgm:prSet/>
      <dgm:spPr/>
      <dgm:t>
        <a:bodyPr/>
        <a:lstStyle/>
        <a:p>
          <a:pPr algn="l"/>
          <a:r>
            <a:rPr kumimoji="1" lang="ja-JP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■</a:t>
          </a:r>
          <a:r>
            <a:rPr kumimoji="1" lang="zh-TW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開始招募</a:t>
          </a:r>
          <a:r>
            <a:rPr kumimoji="1" lang="en-US" altLang="zh-TW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kumimoji="1" lang="en-US" altLang="zh-TW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kumimoji="1" lang="ja-JP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■</a:t>
          </a:r>
          <a:r>
            <a:rPr kumimoji="1" lang="zh-TW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資料篩選與面試</a:t>
          </a:r>
          <a:endParaRPr kumimoji="1" lang="en-US" altLang="ja-JP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algn="l"/>
          <a:r>
            <a:rPr kumimoji="1" lang="zh-TW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面試將在之後的企業實習說明會後進行，並在日本備齊聯絡機制。</a:t>
          </a:r>
          <a:endParaRPr kumimoji="1" lang="en-US" altLang="ja-JP" dirty="0">
            <a:solidFill>
              <a:schemeClr val="tx1"/>
            </a:solidFill>
            <a:latin typeface="Meiryo UI" panose="020B0604030504040204" pitchFamily="50" charset="-128"/>
            <a:ea typeface="Meiryo UI" panose="020B0604030504040204" pitchFamily="50" charset="-128"/>
          </a:endParaRPr>
        </a:p>
      </dgm:t>
    </dgm:pt>
    <dgm:pt modelId="{3E7E17A0-8992-44AC-BA29-319662F55DF3}" type="parTrans" cxnId="{88A3D990-0552-4515-B7C3-6FE404BC4473}">
      <dgm:prSet/>
      <dgm:spPr/>
      <dgm:t>
        <a:bodyPr/>
        <a:lstStyle/>
        <a:p>
          <a:endParaRPr kumimoji="1" lang="ja-JP" altLang="en-US">
            <a:solidFill>
              <a:schemeClr val="tx1"/>
            </a:solidFill>
            <a:latin typeface="Meiryo UI" panose="020B0604030504040204" pitchFamily="50" charset="-128"/>
            <a:ea typeface="Meiryo UI" panose="020B0604030504040204" pitchFamily="50" charset="-128"/>
          </a:endParaRPr>
        </a:p>
      </dgm:t>
    </dgm:pt>
    <dgm:pt modelId="{B8F385DD-4D75-4AFB-9BAC-C061DDDD1EF6}" type="sibTrans" cxnId="{88A3D990-0552-4515-B7C3-6FE404BC4473}">
      <dgm:prSet/>
      <dgm:spPr/>
      <dgm:t>
        <a:bodyPr/>
        <a:lstStyle/>
        <a:p>
          <a:endParaRPr kumimoji="1" lang="ja-JP" altLang="en-US">
            <a:solidFill>
              <a:schemeClr val="tx1"/>
            </a:solidFill>
            <a:latin typeface="Meiryo UI" panose="020B0604030504040204" pitchFamily="50" charset="-128"/>
            <a:ea typeface="Meiryo UI" panose="020B0604030504040204" pitchFamily="50" charset="-128"/>
          </a:endParaRPr>
        </a:p>
      </dgm:t>
    </dgm:pt>
    <dgm:pt modelId="{BD4B9140-D1D4-4C9E-AEBC-C7B82E8EF9D3}">
      <dgm:prSet/>
      <dgm:spPr/>
      <dgm:t>
        <a:bodyPr/>
        <a:lstStyle/>
        <a:p>
          <a:pPr algn="l"/>
          <a:r>
            <a:rPr kumimoji="1" lang="ja-JP" altLang="en-US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rPr>
            <a:t>■</a:t>
          </a:r>
          <a:r>
            <a:rPr kumimoji="1" lang="zh-TW" altLang="en-US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rPr>
            <a:t>以實習生為身份開始在日本體驗就業</a:t>
          </a:r>
          <a:endParaRPr kumimoji="1" lang="en-US" altLang="zh-TW" dirty="0">
            <a:solidFill>
              <a:schemeClr val="tx1"/>
            </a:solidFill>
            <a:latin typeface="Meiryo UI" panose="020B0604030504040204" pitchFamily="50" charset="-128"/>
            <a:ea typeface="Meiryo UI" panose="020B0604030504040204" pitchFamily="50" charset="-128"/>
          </a:endParaRPr>
        </a:p>
        <a:p>
          <a:pPr algn="l"/>
          <a:r>
            <a:rPr kumimoji="1" lang="ja-JP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■</a:t>
          </a:r>
          <a:r>
            <a:rPr kumimoji="1" lang="zh-TW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定期保持聯絡，確認日常及工作生活</a:t>
          </a:r>
          <a:endParaRPr kumimoji="1" lang="en-US" altLang="ja-JP" dirty="0">
            <a:solidFill>
              <a:schemeClr val="tx1"/>
            </a:solidFill>
            <a:latin typeface="Meiryo UI" panose="020B0604030504040204" pitchFamily="50" charset="-128"/>
            <a:ea typeface="Meiryo UI" panose="020B0604030504040204" pitchFamily="50" charset="-128"/>
          </a:endParaRPr>
        </a:p>
      </dgm:t>
    </dgm:pt>
    <dgm:pt modelId="{35E93ECF-148C-45C4-AD7B-063300B1C7F7}" type="parTrans" cxnId="{32C4AB54-C637-4643-9AA0-0EDD19385F32}">
      <dgm:prSet/>
      <dgm:spPr/>
      <dgm:t>
        <a:bodyPr/>
        <a:lstStyle/>
        <a:p>
          <a:endParaRPr kumimoji="1" lang="ja-JP" altLang="en-US">
            <a:solidFill>
              <a:schemeClr val="tx1"/>
            </a:solidFill>
            <a:latin typeface="Meiryo UI" panose="020B0604030504040204" pitchFamily="50" charset="-128"/>
            <a:ea typeface="Meiryo UI" panose="020B0604030504040204" pitchFamily="50" charset="-128"/>
          </a:endParaRPr>
        </a:p>
      </dgm:t>
    </dgm:pt>
    <dgm:pt modelId="{18836107-DDF8-4AB0-97CA-F539A7BED647}" type="sibTrans" cxnId="{32C4AB54-C637-4643-9AA0-0EDD19385F32}">
      <dgm:prSet/>
      <dgm:spPr/>
      <dgm:t>
        <a:bodyPr/>
        <a:lstStyle/>
        <a:p>
          <a:endParaRPr kumimoji="1" lang="ja-JP" altLang="en-US">
            <a:solidFill>
              <a:schemeClr val="tx1"/>
            </a:solidFill>
            <a:latin typeface="Meiryo UI" panose="020B0604030504040204" pitchFamily="50" charset="-128"/>
            <a:ea typeface="Meiryo UI" panose="020B0604030504040204" pitchFamily="50" charset="-128"/>
          </a:endParaRPr>
        </a:p>
      </dgm:t>
    </dgm:pt>
    <dgm:pt modelId="{6EB4714E-C736-4EB5-A48B-002776B36A1C}" type="pres">
      <dgm:prSet presAssocID="{B88A3DA2-86DF-4A62-AD56-4255ED1975C4}" presName="Name0" presStyleCnt="0">
        <dgm:presLayoutVars>
          <dgm:dir/>
          <dgm:resizeHandles val="exact"/>
        </dgm:presLayoutVars>
      </dgm:prSet>
      <dgm:spPr/>
    </dgm:pt>
    <dgm:pt modelId="{37869A2F-7E3E-47E7-A054-D898A463AAEB}" type="pres">
      <dgm:prSet presAssocID="{EE19BBD9-315A-45C2-9F22-C552270A1FD1}" presName="node" presStyleLbl="node1" presStyleIdx="0" presStyleCnt="5" custScaleX="11622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74A55CE-527C-4837-994A-F8FBA4F45F0B}" type="pres">
      <dgm:prSet presAssocID="{ACDC23F6-D646-47DB-878A-0445BA4A763D}" presName="sibTrans" presStyleLbl="sibTrans2D1" presStyleIdx="0" presStyleCnt="4"/>
      <dgm:spPr/>
      <dgm:t>
        <a:bodyPr/>
        <a:lstStyle/>
        <a:p>
          <a:endParaRPr lang="zh-TW" altLang="en-US"/>
        </a:p>
      </dgm:t>
    </dgm:pt>
    <dgm:pt modelId="{4588AFF7-1CB1-4B77-8952-615E1CCC34D5}" type="pres">
      <dgm:prSet presAssocID="{ACDC23F6-D646-47DB-878A-0445BA4A763D}" presName="connectorText" presStyleLbl="sibTrans2D1" presStyleIdx="0" presStyleCnt="4"/>
      <dgm:spPr/>
      <dgm:t>
        <a:bodyPr/>
        <a:lstStyle/>
        <a:p>
          <a:endParaRPr lang="zh-TW" altLang="en-US"/>
        </a:p>
      </dgm:t>
    </dgm:pt>
    <dgm:pt modelId="{5515B9B3-A9BE-4DE4-965C-8157EC53CE37}" type="pres">
      <dgm:prSet presAssocID="{D3D01222-D36B-414E-9279-E00EC487EC8A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24B671B-FD14-4098-A5BE-FFB2870A4984}" type="pres">
      <dgm:prSet presAssocID="{B8F385DD-4D75-4AFB-9BAC-C061DDDD1EF6}" presName="sibTrans" presStyleLbl="sibTrans2D1" presStyleIdx="1" presStyleCnt="4"/>
      <dgm:spPr/>
      <dgm:t>
        <a:bodyPr/>
        <a:lstStyle/>
        <a:p>
          <a:endParaRPr lang="zh-TW" altLang="en-US"/>
        </a:p>
      </dgm:t>
    </dgm:pt>
    <dgm:pt modelId="{FD47DDDA-62CF-4D22-82C3-4052DD51A518}" type="pres">
      <dgm:prSet presAssocID="{B8F385DD-4D75-4AFB-9BAC-C061DDDD1EF6}" presName="connectorText" presStyleLbl="sibTrans2D1" presStyleIdx="1" presStyleCnt="4"/>
      <dgm:spPr/>
      <dgm:t>
        <a:bodyPr/>
        <a:lstStyle/>
        <a:p>
          <a:endParaRPr lang="zh-TW" altLang="en-US"/>
        </a:p>
      </dgm:t>
    </dgm:pt>
    <dgm:pt modelId="{1CFF66CC-47D7-45D1-B843-EF7B6815B56F}" type="pres">
      <dgm:prSet presAssocID="{BD4B9140-D1D4-4C9E-AEBC-C7B82E8EF9D3}" presName="node" presStyleLbl="node1" presStyleIdx="2" presStyleCnt="5" custScaleX="12788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93B3D61-C16F-4BF3-AA52-912964A7C65C}" type="pres">
      <dgm:prSet presAssocID="{18836107-DDF8-4AB0-97CA-F539A7BED647}" presName="sibTrans" presStyleLbl="sibTrans2D1" presStyleIdx="2" presStyleCnt="4"/>
      <dgm:spPr/>
      <dgm:t>
        <a:bodyPr/>
        <a:lstStyle/>
        <a:p>
          <a:endParaRPr lang="zh-TW" altLang="en-US"/>
        </a:p>
      </dgm:t>
    </dgm:pt>
    <dgm:pt modelId="{720C82CA-D06C-497C-B88B-CE4589734A20}" type="pres">
      <dgm:prSet presAssocID="{18836107-DDF8-4AB0-97CA-F539A7BED647}" presName="connectorText" presStyleLbl="sibTrans2D1" presStyleIdx="2" presStyleCnt="4"/>
      <dgm:spPr/>
      <dgm:t>
        <a:bodyPr/>
        <a:lstStyle/>
        <a:p>
          <a:endParaRPr lang="zh-TW" altLang="en-US"/>
        </a:p>
      </dgm:t>
    </dgm:pt>
    <dgm:pt modelId="{DF95F8EF-30B2-475A-BBA4-45C9D9A2DA32}" type="pres">
      <dgm:prSet presAssocID="{8CAB1365-E610-4D6F-BF81-0854A8326B0A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095C9EF-763E-4A46-B182-1150839FDA9D}" type="pres">
      <dgm:prSet presAssocID="{18E9D9BF-B534-4F42-A2A5-B488D516ACA4}" presName="sibTrans" presStyleLbl="sibTrans2D1" presStyleIdx="3" presStyleCnt="4"/>
      <dgm:spPr/>
      <dgm:t>
        <a:bodyPr/>
        <a:lstStyle/>
        <a:p>
          <a:endParaRPr lang="zh-TW" altLang="en-US"/>
        </a:p>
      </dgm:t>
    </dgm:pt>
    <dgm:pt modelId="{172D5BE5-E459-49BC-8A20-2AD3753698CC}" type="pres">
      <dgm:prSet presAssocID="{18E9D9BF-B534-4F42-A2A5-B488D516ACA4}" presName="connectorText" presStyleLbl="sibTrans2D1" presStyleIdx="3" presStyleCnt="4"/>
      <dgm:spPr/>
      <dgm:t>
        <a:bodyPr/>
        <a:lstStyle/>
        <a:p>
          <a:endParaRPr lang="zh-TW" altLang="en-US"/>
        </a:p>
      </dgm:t>
    </dgm:pt>
    <dgm:pt modelId="{1F1AFA13-2280-4517-8D6D-CC28AB11E4FE}" type="pres">
      <dgm:prSet presAssocID="{A6CC9815-A36F-4A0D-8DBF-49E5615A1FFA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B3BE40F4-006A-4DDC-92CF-A265C5CFE9C4}" type="presOf" srcId="{18836107-DDF8-4AB0-97CA-F539A7BED647}" destId="{593B3D61-C16F-4BF3-AA52-912964A7C65C}" srcOrd="0" destOrd="0" presId="urn:microsoft.com/office/officeart/2005/8/layout/process1"/>
    <dgm:cxn modelId="{F907BDC4-DABA-4955-81A8-A62ACEE46B27}" srcId="{B88A3DA2-86DF-4A62-AD56-4255ED1975C4}" destId="{8CAB1365-E610-4D6F-BF81-0854A8326B0A}" srcOrd="3" destOrd="0" parTransId="{32C8433B-F6DE-4469-91B0-3A16CC1D782C}" sibTransId="{18E9D9BF-B534-4F42-A2A5-B488D516ACA4}"/>
    <dgm:cxn modelId="{88A3D990-0552-4515-B7C3-6FE404BC4473}" srcId="{B88A3DA2-86DF-4A62-AD56-4255ED1975C4}" destId="{D3D01222-D36B-414E-9279-E00EC487EC8A}" srcOrd="1" destOrd="0" parTransId="{3E7E17A0-8992-44AC-BA29-319662F55DF3}" sibTransId="{B8F385DD-4D75-4AFB-9BAC-C061DDDD1EF6}"/>
    <dgm:cxn modelId="{F6338413-4421-4006-812B-1BFAA1F01EC8}" type="presOf" srcId="{BD4B9140-D1D4-4C9E-AEBC-C7B82E8EF9D3}" destId="{1CFF66CC-47D7-45D1-B843-EF7B6815B56F}" srcOrd="0" destOrd="0" presId="urn:microsoft.com/office/officeart/2005/8/layout/process1"/>
    <dgm:cxn modelId="{F386B00B-937D-4232-86EA-677F1322583E}" srcId="{B88A3DA2-86DF-4A62-AD56-4255ED1975C4}" destId="{EE19BBD9-315A-45C2-9F22-C552270A1FD1}" srcOrd="0" destOrd="0" parTransId="{17B26DE6-AF39-42C5-B39E-D9068A1100B8}" sibTransId="{ACDC23F6-D646-47DB-878A-0445BA4A763D}"/>
    <dgm:cxn modelId="{6768AF55-7809-41B8-915E-94B102B53FAE}" type="presOf" srcId="{8CAB1365-E610-4D6F-BF81-0854A8326B0A}" destId="{DF95F8EF-30B2-475A-BBA4-45C9D9A2DA32}" srcOrd="0" destOrd="0" presId="urn:microsoft.com/office/officeart/2005/8/layout/process1"/>
    <dgm:cxn modelId="{274715D6-D6B4-4DB7-B808-2635A6C5F7FB}" type="presOf" srcId="{18836107-DDF8-4AB0-97CA-F539A7BED647}" destId="{720C82CA-D06C-497C-B88B-CE4589734A20}" srcOrd="1" destOrd="0" presId="urn:microsoft.com/office/officeart/2005/8/layout/process1"/>
    <dgm:cxn modelId="{FE0DD5E5-B2FA-42E0-9204-C7DD5231ED9D}" type="presOf" srcId="{18E9D9BF-B534-4F42-A2A5-B488D516ACA4}" destId="{F095C9EF-763E-4A46-B182-1150839FDA9D}" srcOrd="0" destOrd="0" presId="urn:microsoft.com/office/officeart/2005/8/layout/process1"/>
    <dgm:cxn modelId="{BE69CF45-10BB-446C-9CE3-C801A482CC6A}" srcId="{B88A3DA2-86DF-4A62-AD56-4255ED1975C4}" destId="{A6CC9815-A36F-4A0D-8DBF-49E5615A1FFA}" srcOrd="4" destOrd="0" parTransId="{EF850202-6184-4CBF-B736-49FEF64CCB13}" sibTransId="{7F4B6EA7-0089-42A8-88B4-EA455C25A121}"/>
    <dgm:cxn modelId="{A58993E0-EA6B-4536-8166-AA8C3C7114E0}" type="presOf" srcId="{18E9D9BF-B534-4F42-A2A5-B488D516ACA4}" destId="{172D5BE5-E459-49BC-8A20-2AD3753698CC}" srcOrd="1" destOrd="0" presId="urn:microsoft.com/office/officeart/2005/8/layout/process1"/>
    <dgm:cxn modelId="{B3D2C3E6-EA43-4647-807E-14468117F080}" type="presOf" srcId="{EE19BBD9-315A-45C2-9F22-C552270A1FD1}" destId="{37869A2F-7E3E-47E7-A054-D898A463AAEB}" srcOrd="0" destOrd="0" presId="urn:microsoft.com/office/officeart/2005/8/layout/process1"/>
    <dgm:cxn modelId="{2DA2A84D-672C-4F7A-85D2-4D73330B8016}" type="presOf" srcId="{B88A3DA2-86DF-4A62-AD56-4255ED1975C4}" destId="{6EB4714E-C736-4EB5-A48B-002776B36A1C}" srcOrd="0" destOrd="0" presId="urn:microsoft.com/office/officeart/2005/8/layout/process1"/>
    <dgm:cxn modelId="{815FE414-A7E4-4DE6-B792-9361124A6DF0}" type="presOf" srcId="{A6CC9815-A36F-4A0D-8DBF-49E5615A1FFA}" destId="{1F1AFA13-2280-4517-8D6D-CC28AB11E4FE}" srcOrd="0" destOrd="0" presId="urn:microsoft.com/office/officeart/2005/8/layout/process1"/>
    <dgm:cxn modelId="{D5BA868D-3F86-4EBC-A284-FCEF3C04D321}" type="presOf" srcId="{B8F385DD-4D75-4AFB-9BAC-C061DDDD1EF6}" destId="{E24B671B-FD14-4098-A5BE-FFB2870A4984}" srcOrd="0" destOrd="0" presId="urn:microsoft.com/office/officeart/2005/8/layout/process1"/>
    <dgm:cxn modelId="{A1235135-31A8-407B-BE46-1CF697407FDE}" type="presOf" srcId="{D3D01222-D36B-414E-9279-E00EC487EC8A}" destId="{5515B9B3-A9BE-4DE4-965C-8157EC53CE37}" srcOrd="0" destOrd="0" presId="urn:microsoft.com/office/officeart/2005/8/layout/process1"/>
    <dgm:cxn modelId="{B58190B9-5991-4DB9-965A-7EADEE95D1BF}" type="presOf" srcId="{B8F385DD-4D75-4AFB-9BAC-C061DDDD1EF6}" destId="{FD47DDDA-62CF-4D22-82C3-4052DD51A518}" srcOrd="1" destOrd="0" presId="urn:microsoft.com/office/officeart/2005/8/layout/process1"/>
    <dgm:cxn modelId="{32C4AB54-C637-4643-9AA0-0EDD19385F32}" srcId="{B88A3DA2-86DF-4A62-AD56-4255ED1975C4}" destId="{BD4B9140-D1D4-4C9E-AEBC-C7B82E8EF9D3}" srcOrd="2" destOrd="0" parTransId="{35E93ECF-148C-45C4-AD7B-063300B1C7F7}" sibTransId="{18836107-DDF8-4AB0-97CA-F539A7BED647}"/>
    <dgm:cxn modelId="{547F129A-F735-4532-A337-AB0F5FF02302}" type="presOf" srcId="{ACDC23F6-D646-47DB-878A-0445BA4A763D}" destId="{A74A55CE-527C-4837-994A-F8FBA4F45F0B}" srcOrd="0" destOrd="0" presId="urn:microsoft.com/office/officeart/2005/8/layout/process1"/>
    <dgm:cxn modelId="{D74D7388-0DD1-4D80-B6C5-EAF6E4CBFD88}" type="presOf" srcId="{ACDC23F6-D646-47DB-878A-0445BA4A763D}" destId="{4588AFF7-1CB1-4B77-8952-615E1CCC34D5}" srcOrd="1" destOrd="0" presId="urn:microsoft.com/office/officeart/2005/8/layout/process1"/>
    <dgm:cxn modelId="{79C70EA8-CE05-432E-A00D-A96C66A0A413}" type="presParOf" srcId="{6EB4714E-C736-4EB5-A48B-002776B36A1C}" destId="{37869A2F-7E3E-47E7-A054-D898A463AAEB}" srcOrd="0" destOrd="0" presId="urn:microsoft.com/office/officeart/2005/8/layout/process1"/>
    <dgm:cxn modelId="{02A8D6E9-53D5-4EB3-BFED-CBA854BFB01E}" type="presParOf" srcId="{6EB4714E-C736-4EB5-A48B-002776B36A1C}" destId="{A74A55CE-527C-4837-994A-F8FBA4F45F0B}" srcOrd="1" destOrd="0" presId="urn:microsoft.com/office/officeart/2005/8/layout/process1"/>
    <dgm:cxn modelId="{72E7A496-75AF-46E6-A0ED-C8B06376BF97}" type="presParOf" srcId="{A74A55CE-527C-4837-994A-F8FBA4F45F0B}" destId="{4588AFF7-1CB1-4B77-8952-615E1CCC34D5}" srcOrd="0" destOrd="0" presId="urn:microsoft.com/office/officeart/2005/8/layout/process1"/>
    <dgm:cxn modelId="{B61FABCB-7EC8-44B7-806B-CFF8C384C623}" type="presParOf" srcId="{6EB4714E-C736-4EB5-A48B-002776B36A1C}" destId="{5515B9B3-A9BE-4DE4-965C-8157EC53CE37}" srcOrd="2" destOrd="0" presId="urn:microsoft.com/office/officeart/2005/8/layout/process1"/>
    <dgm:cxn modelId="{4C591E02-600A-4245-AC89-BB303ACE2E34}" type="presParOf" srcId="{6EB4714E-C736-4EB5-A48B-002776B36A1C}" destId="{E24B671B-FD14-4098-A5BE-FFB2870A4984}" srcOrd="3" destOrd="0" presId="urn:microsoft.com/office/officeart/2005/8/layout/process1"/>
    <dgm:cxn modelId="{CF1CF40B-E290-451A-889E-19DAF05D057B}" type="presParOf" srcId="{E24B671B-FD14-4098-A5BE-FFB2870A4984}" destId="{FD47DDDA-62CF-4D22-82C3-4052DD51A518}" srcOrd="0" destOrd="0" presId="urn:microsoft.com/office/officeart/2005/8/layout/process1"/>
    <dgm:cxn modelId="{C509BBA1-3CD6-4E26-AD1E-A7F532206FDB}" type="presParOf" srcId="{6EB4714E-C736-4EB5-A48B-002776B36A1C}" destId="{1CFF66CC-47D7-45D1-B843-EF7B6815B56F}" srcOrd="4" destOrd="0" presId="urn:microsoft.com/office/officeart/2005/8/layout/process1"/>
    <dgm:cxn modelId="{83BFA4C2-3C08-4339-8685-1A891D800BDF}" type="presParOf" srcId="{6EB4714E-C736-4EB5-A48B-002776B36A1C}" destId="{593B3D61-C16F-4BF3-AA52-912964A7C65C}" srcOrd="5" destOrd="0" presId="urn:microsoft.com/office/officeart/2005/8/layout/process1"/>
    <dgm:cxn modelId="{2E1CB826-E9CB-4C1D-BDDA-71B7A7B4BA13}" type="presParOf" srcId="{593B3D61-C16F-4BF3-AA52-912964A7C65C}" destId="{720C82CA-D06C-497C-B88B-CE4589734A20}" srcOrd="0" destOrd="0" presId="urn:microsoft.com/office/officeart/2005/8/layout/process1"/>
    <dgm:cxn modelId="{EB4C588C-0471-4F53-946A-554DF5A4B1CD}" type="presParOf" srcId="{6EB4714E-C736-4EB5-A48B-002776B36A1C}" destId="{DF95F8EF-30B2-475A-BBA4-45C9D9A2DA32}" srcOrd="6" destOrd="0" presId="urn:microsoft.com/office/officeart/2005/8/layout/process1"/>
    <dgm:cxn modelId="{D384AF8A-19D8-4C7E-B8FA-4DF6CA1A8E44}" type="presParOf" srcId="{6EB4714E-C736-4EB5-A48B-002776B36A1C}" destId="{F095C9EF-763E-4A46-B182-1150839FDA9D}" srcOrd="7" destOrd="0" presId="urn:microsoft.com/office/officeart/2005/8/layout/process1"/>
    <dgm:cxn modelId="{4C4FAA92-7F41-49C4-96C4-BE4D2EC3C264}" type="presParOf" srcId="{F095C9EF-763E-4A46-B182-1150839FDA9D}" destId="{172D5BE5-E459-49BC-8A20-2AD3753698CC}" srcOrd="0" destOrd="0" presId="urn:microsoft.com/office/officeart/2005/8/layout/process1"/>
    <dgm:cxn modelId="{CC726282-37E0-4DEE-AAF7-4F22C79F1A73}" type="presParOf" srcId="{6EB4714E-C736-4EB5-A48B-002776B36A1C}" destId="{1F1AFA13-2280-4517-8D6D-CC28AB11E4FE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31B171-199C-40EC-A965-CCF10F429EFB}">
      <dsp:nvSpPr>
        <dsp:cNvPr id="0" name=""/>
        <dsp:cNvSpPr/>
      </dsp:nvSpPr>
      <dsp:spPr>
        <a:xfrm>
          <a:off x="3423" y="512060"/>
          <a:ext cx="2058781" cy="78556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TW" altLang="en-US" sz="1700" kern="1200" dirty="0">
              <a:latin typeface="Meiryo UI" panose="020B0604030504040204" pitchFamily="50" charset="-128"/>
              <a:ea typeface="Meiryo UI" panose="020B0604030504040204" pitchFamily="50" charset="-128"/>
            </a:rPr>
            <a:t>作為開發新事業的動力</a:t>
          </a:r>
          <a:endParaRPr kumimoji="1" lang="ja-JP" altLang="en-US" sz="1700" kern="1200" dirty="0">
            <a:latin typeface="Meiryo UI" panose="020B0604030504040204" pitchFamily="50" charset="-128"/>
            <a:ea typeface="Meiryo UI" panose="020B0604030504040204" pitchFamily="50" charset="-128"/>
          </a:endParaRPr>
        </a:p>
      </dsp:txBody>
      <dsp:txXfrm>
        <a:off x="3423" y="512060"/>
        <a:ext cx="2058781" cy="785565"/>
      </dsp:txXfrm>
    </dsp:sp>
    <dsp:sp modelId="{C9B87562-B658-48F0-8756-F47FF11D92ED}">
      <dsp:nvSpPr>
        <dsp:cNvPr id="0" name=""/>
        <dsp:cNvSpPr/>
      </dsp:nvSpPr>
      <dsp:spPr>
        <a:xfrm>
          <a:off x="7088" y="1291355"/>
          <a:ext cx="2058781" cy="1227143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zh-TW" altLang="en-US" sz="1700" kern="1200" dirty="0">
              <a:latin typeface="Meiryo UI" panose="020B0604030504040204" pitchFamily="50" charset="-128"/>
              <a:ea typeface="Meiryo UI" panose="020B0604030504040204" pitchFamily="50" charset="-128"/>
            </a:rPr>
            <a:t>消除人手短缺的問題以及展開新的事業。</a:t>
          </a:r>
          <a:endParaRPr kumimoji="1" lang="ja-JP" altLang="en-US" sz="1700" kern="1200" dirty="0">
            <a:latin typeface="Meiryo UI" panose="020B0604030504040204" pitchFamily="50" charset="-128"/>
            <a:ea typeface="Meiryo UI" panose="020B0604030504040204" pitchFamily="50" charset="-128"/>
          </a:endParaRPr>
        </a:p>
      </dsp:txBody>
      <dsp:txXfrm>
        <a:off x="7088" y="1291355"/>
        <a:ext cx="2058781" cy="1227143"/>
      </dsp:txXfrm>
    </dsp:sp>
    <dsp:sp modelId="{3DCAF701-0A8D-4872-92C0-AEC928164172}">
      <dsp:nvSpPr>
        <dsp:cNvPr id="0" name=""/>
        <dsp:cNvSpPr/>
      </dsp:nvSpPr>
      <dsp:spPr>
        <a:xfrm>
          <a:off x="2350434" y="512060"/>
          <a:ext cx="2058781" cy="78556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TW" altLang="en-US" sz="1700" kern="1200" dirty="0">
              <a:latin typeface="Meiryo UI" panose="020B0604030504040204" pitchFamily="50" charset="-128"/>
              <a:ea typeface="Meiryo UI" panose="020B0604030504040204" pitchFamily="50" charset="-128"/>
            </a:rPr>
            <a:t>在管理眼中的　　　業務改革</a:t>
          </a:r>
          <a:endParaRPr kumimoji="1" lang="ja-JP" altLang="en-US" sz="1700" kern="1200" dirty="0">
            <a:latin typeface="Meiryo UI" panose="020B0604030504040204" pitchFamily="50" charset="-128"/>
            <a:ea typeface="Meiryo UI" panose="020B0604030504040204" pitchFamily="50" charset="-128"/>
          </a:endParaRPr>
        </a:p>
      </dsp:txBody>
      <dsp:txXfrm>
        <a:off x="2350434" y="512060"/>
        <a:ext cx="2058781" cy="785565"/>
      </dsp:txXfrm>
    </dsp:sp>
    <dsp:sp modelId="{10210946-563A-436E-9008-6DAB4F1A350C}">
      <dsp:nvSpPr>
        <dsp:cNvPr id="0" name=""/>
        <dsp:cNvSpPr/>
      </dsp:nvSpPr>
      <dsp:spPr>
        <a:xfrm>
          <a:off x="2350434" y="1297626"/>
          <a:ext cx="2058781" cy="1227143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zh-TW" altLang="en-US" sz="1700" kern="1200" dirty="0">
              <a:latin typeface="Meiryo UI" panose="020B0604030504040204" pitchFamily="50" charset="-128"/>
              <a:ea typeface="Meiryo UI" panose="020B0604030504040204" pitchFamily="50" charset="-128"/>
            </a:rPr>
            <a:t>透過新視角來以努力擴大營收。</a:t>
          </a:r>
          <a:endParaRPr kumimoji="1" lang="ja-JP" altLang="en-US" sz="1700" kern="1200" dirty="0">
            <a:latin typeface="Meiryo UI" panose="020B0604030504040204" pitchFamily="50" charset="-128"/>
            <a:ea typeface="Meiryo UI" panose="020B0604030504040204" pitchFamily="50" charset="-128"/>
          </a:endParaRPr>
        </a:p>
      </dsp:txBody>
      <dsp:txXfrm>
        <a:off x="2350434" y="1297626"/>
        <a:ext cx="2058781" cy="1227143"/>
      </dsp:txXfrm>
    </dsp:sp>
    <dsp:sp modelId="{2AD67253-1396-4111-B1CF-D11FEF192A53}">
      <dsp:nvSpPr>
        <dsp:cNvPr id="0" name=""/>
        <dsp:cNvSpPr/>
      </dsp:nvSpPr>
      <dsp:spPr>
        <a:xfrm>
          <a:off x="4697445" y="512060"/>
          <a:ext cx="2058781" cy="78556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TW" altLang="en-US" sz="1700" kern="1200" dirty="0">
              <a:latin typeface="Meiryo UI" panose="020B0604030504040204" pitchFamily="50" charset="-128"/>
              <a:ea typeface="Meiryo UI" panose="020B0604030504040204" pitchFamily="50" charset="-128"/>
            </a:rPr>
            <a:t>在銷售市場擴展上的積極性</a:t>
          </a:r>
          <a:endParaRPr kumimoji="1" lang="ja-JP" altLang="en-US" sz="1700" kern="1200" dirty="0">
            <a:latin typeface="Meiryo UI" panose="020B0604030504040204" pitchFamily="50" charset="-128"/>
            <a:ea typeface="Meiryo UI" panose="020B0604030504040204" pitchFamily="50" charset="-128"/>
          </a:endParaRPr>
        </a:p>
      </dsp:txBody>
      <dsp:txXfrm>
        <a:off x="4697445" y="512060"/>
        <a:ext cx="2058781" cy="785565"/>
      </dsp:txXfrm>
    </dsp:sp>
    <dsp:sp modelId="{BC0DF514-5766-4CD4-96ED-5CA03A93A599}">
      <dsp:nvSpPr>
        <dsp:cNvPr id="0" name=""/>
        <dsp:cNvSpPr/>
      </dsp:nvSpPr>
      <dsp:spPr>
        <a:xfrm>
          <a:off x="4697445" y="1297626"/>
          <a:ext cx="2058781" cy="1227143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zh-TW" altLang="en-US" sz="1700" kern="1200" dirty="0">
              <a:latin typeface="Meiryo UI" panose="020B0604030504040204" pitchFamily="50" charset="-128"/>
              <a:ea typeface="Meiryo UI" panose="020B0604030504040204" pitchFamily="50" charset="-128"/>
            </a:rPr>
            <a:t>以青年優勢來改革銷售市場上的意識形態。</a:t>
          </a:r>
          <a:endParaRPr kumimoji="1" lang="ja-JP" altLang="en-US" sz="1700" kern="1200" dirty="0">
            <a:latin typeface="Meiryo UI" panose="020B0604030504040204" pitchFamily="50" charset="-128"/>
            <a:ea typeface="Meiryo UI" panose="020B0604030504040204" pitchFamily="50" charset="-128"/>
          </a:endParaRPr>
        </a:p>
      </dsp:txBody>
      <dsp:txXfrm>
        <a:off x="4697445" y="1297626"/>
        <a:ext cx="2058781" cy="1227143"/>
      </dsp:txXfrm>
    </dsp:sp>
    <dsp:sp modelId="{750055D3-410E-419D-A470-72DB4E8A7FE0}">
      <dsp:nvSpPr>
        <dsp:cNvPr id="0" name=""/>
        <dsp:cNvSpPr/>
      </dsp:nvSpPr>
      <dsp:spPr>
        <a:xfrm>
          <a:off x="7044455" y="512060"/>
          <a:ext cx="2058781" cy="78556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TW" altLang="en-US" sz="1700" kern="1200" dirty="0">
              <a:latin typeface="Meiryo UI" panose="020B0604030504040204" pitchFamily="50" charset="-128"/>
              <a:ea typeface="Meiryo UI" panose="020B0604030504040204" pitchFamily="50" charset="-128"/>
            </a:rPr>
            <a:t>以學生的長處為　優勢</a:t>
          </a:r>
          <a:endParaRPr kumimoji="1" lang="ja-JP" altLang="en-US" sz="1700" kern="1200" dirty="0">
            <a:latin typeface="Meiryo UI" panose="020B0604030504040204" pitchFamily="50" charset="-128"/>
            <a:ea typeface="Meiryo UI" panose="020B0604030504040204" pitchFamily="50" charset="-128"/>
          </a:endParaRPr>
        </a:p>
      </dsp:txBody>
      <dsp:txXfrm>
        <a:off x="7044455" y="512060"/>
        <a:ext cx="2058781" cy="785565"/>
      </dsp:txXfrm>
    </dsp:sp>
    <dsp:sp modelId="{5FDEBC4D-2245-4C61-A860-53D6110B3871}">
      <dsp:nvSpPr>
        <dsp:cNvPr id="0" name=""/>
        <dsp:cNvSpPr/>
      </dsp:nvSpPr>
      <dsp:spPr>
        <a:xfrm>
          <a:off x="7046319" y="1297626"/>
          <a:ext cx="2055054" cy="1227143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zh-TW" altLang="en-US" sz="1700" kern="1200" dirty="0">
              <a:latin typeface="Meiryo UI" panose="020B0604030504040204" pitchFamily="50" charset="-128"/>
              <a:ea typeface="Meiryo UI" panose="020B0604030504040204" pitchFamily="50" charset="-128"/>
            </a:rPr>
            <a:t>透過年輕人的想像力及行動力來擴展業務。</a:t>
          </a:r>
          <a:endParaRPr kumimoji="1" lang="ja-JP" altLang="en-US" sz="1700" kern="1200" dirty="0">
            <a:latin typeface="Meiryo UI" panose="020B0604030504040204" pitchFamily="50" charset="-128"/>
            <a:ea typeface="Meiryo UI" panose="020B0604030504040204" pitchFamily="50" charset="-128"/>
          </a:endParaRPr>
        </a:p>
      </dsp:txBody>
      <dsp:txXfrm>
        <a:off x="7046319" y="1297626"/>
        <a:ext cx="2055054" cy="12271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B6B41A-014C-4195-B515-991676A3517F}">
      <dsp:nvSpPr>
        <dsp:cNvPr id="0" name=""/>
        <dsp:cNvSpPr/>
      </dsp:nvSpPr>
      <dsp:spPr>
        <a:xfrm>
          <a:off x="4733" y="411743"/>
          <a:ext cx="1467312" cy="88038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TW" altLang="en-US" sz="1600" kern="1200" dirty="0">
              <a:latin typeface="游明朝" panose="02020400000000000000" pitchFamily="18" charset="-128"/>
              <a:ea typeface="游明朝" panose="02020400000000000000" pitchFamily="18" charset="-128"/>
            </a:rPr>
            <a:t>設計</a:t>
          </a:r>
          <a:endParaRPr kumimoji="1" lang="ja-JP" altLang="en-US" sz="1600" kern="1200" dirty="0">
            <a:latin typeface="游明朝" panose="02020400000000000000" pitchFamily="18" charset="-128"/>
            <a:ea typeface="游明朝" panose="02020400000000000000" pitchFamily="18" charset="-128"/>
          </a:endParaRPr>
        </a:p>
      </dsp:txBody>
      <dsp:txXfrm>
        <a:off x="30519" y="437529"/>
        <a:ext cx="1415740" cy="828815"/>
      </dsp:txXfrm>
    </dsp:sp>
    <dsp:sp modelId="{DDE9D5FB-8D29-40CA-9FE2-6C1E73AECBA0}">
      <dsp:nvSpPr>
        <dsp:cNvPr id="0" name=""/>
        <dsp:cNvSpPr/>
      </dsp:nvSpPr>
      <dsp:spPr>
        <a:xfrm>
          <a:off x="1618776" y="669990"/>
          <a:ext cx="311070" cy="3638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1600" kern="1200">
            <a:latin typeface="游明朝" panose="02020400000000000000" pitchFamily="18" charset="-128"/>
            <a:ea typeface="游明朝" panose="02020400000000000000" pitchFamily="18" charset="-128"/>
          </a:endParaRPr>
        </a:p>
      </dsp:txBody>
      <dsp:txXfrm>
        <a:off x="1618776" y="742769"/>
        <a:ext cx="217749" cy="218335"/>
      </dsp:txXfrm>
    </dsp:sp>
    <dsp:sp modelId="{33A785EB-8E14-4BD6-AB61-5A3C00A1C697}">
      <dsp:nvSpPr>
        <dsp:cNvPr id="0" name=""/>
        <dsp:cNvSpPr/>
      </dsp:nvSpPr>
      <dsp:spPr>
        <a:xfrm>
          <a:off x="2058970" y="411743"/>
          <a:ext cx="1467312" cy="88038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TW" altLang="en-US" sz="1600" kern="1200" dirty="0">
              <a:latin typeface="游明朝" panose="02020400000000000000" pitchFamily="18" charset="-128"/>
              <a:ea typeface="游明朝" panose="02020400000000000000" pitchFamily="18" charset="-128"/>
            </a:rPr>
            <a:t>繪製立體製圖</a:t>
          </a:r>
          <a:endParaRPr kumimoji="1" lang="ja-JP" altLang="en-US" sz="1600" kern="1200" dirty="0">
            <a:latin typeface="游明朝" panose="02020400000000000000" pitchFamily="18" charset="-128"/>
            <a:ea typeface="游明朝" panose="02020400000000000000" pitchFamily="18" charset="-128"/>
          </a:endParaRPr>
        </a:p>
      </dsp:txBody>
      <dsp:txXfrm>
        <a:off x="2084756" y="437529"/>
        <a:ext cx="1415740" cy="828815"/>
      </dsp:txXfrm>
    </dsp:sp>
    <dsp:sp modelId="{2A2E86BD-A93D-4769-802F-C3AD1FE8C52E}">
      <dsp:nvSpPr>
        <dsp:cNvPr id="0" name=""/>
        <dsp:cNvSpPr/>
      </dsp:nvSpPr>
      <dsp:spPr>
        <a:xfrm>
          <a:off x="3673013" y="669990"/>
          <a:ext cx="311070" cy="3638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1600" kern="1200">
            <a:latin typeface="游明朝" panose="02020400000000000000" pitchFamily="18" charset="-128"/>
            <a:ea typeface="游明朝" panose="02020400000000000000" pitchFamily="18" charset="-128"/>
          </a:endParaRPr>
        </a:p>
      </dsp:txBody>
      <dsp:txXfrm>
        <a:off x="3673013" y="742769"/>
        <a:ext cx="217749" cy="218335"/>
      </dsp:txXfrm>
    </dsp:sp>
    <dsp:sp modelId="{4FF121EB-0FCD-4F74-A733-116B8E19DDEF}">
      <dsp:nvSpPr>
        <dsp:cNvPr id="0" name=""/>
        <dsp:cNvSpPr/>
      </dsp:nvSpPr>
      <dsp:spPr>
        <a:xfrm>
          <a:off x="4113206" y="411743"/>
          <a:ext cx="1467312" cy="88038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TW" altLang="en-US" sz="1600" kern="1200" dirty="0">
              <a:latin typeface="游明朝" panose="02020400000000000000" pitchFamily="18" charset="-128"/>
              <a:ea typeface="游明朝" panose="02020400000000000000" pitchFamily="18" charset="-128"/>
            </a:rPr>
            <a:t>制定操作指令</a:t>
          </a:r>
          <a:endParaRPr kumimoji="1" lang="ja-JP" altLang="en-US" sz="1600" kern="1200" dirty="0">
            <a:latin typeface="游明朝" panose="02020400000000000000" pitchFamily="18" charset="-128"/>
            <a:ea typeface="游明朝" panose="02020400000000000000" pitchFamily="18" charset="-128"/>
          </a:endParaRPr>
        </a:p>
      </dsp:txBody>
      <dsp:txXfrm>
        <a:off x="4138992" y="437529"/>
        <a:ext cx="1415740" cy="828815"/>
      </dsp:txXfrm>
    </dsp:sp>
    <dsp:sp modelId="{6C3490A7-3BEE-4327-9BC2-F7366C6D47A5}">
      <dsp:nvSpPr>
        <dsp:cNvPr id="0" name=""/>
        <dsp:cNvSpPr/>
      </dsp:nvSpPr>
      <dsp:spPr>
        <a:xfrm>
          <a:off x="5727250" y="669990"/>
          <a:ext cx="311070" cy="3638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1600" kern="1200">
            <a:latin typeface="游明朝" panose="02020400000000000000" pitchFamily="18" charset="-128"/>
            <a:ea typeface="游明朝" panose="02020400000000000000" pitchFamily="18" charset="-128"/>
          </a:endParaRPr>
        </a:p>
      </dsp:txBody>
      <dsp:txXfrm>
        <a:off x="5727250" y="742769"/>
        <a:ext cx="217749" cy="218335"/>
      </dsp:txXfrm>
    </dsp:sp>
    <dsp:sp modelId="{A3824236-C523-416B-8400-1538F4B52C9C}">
      <dsp:nvSpPr>
        <dsp:cNvPr id="0" name=""/>
        <dsp:cNvSpPr/>
      </dsp:nvSpPr>
      <dsp:spPr>
        <a:xfrm>
          <a:off x="6167443" y="411743"/>
          <a:ext cx="1467312" cy="88038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TW" altLang="en-US" sz="1600" kern="1200" dirty="0">
              <a:latin typeface="游明朝" panose="02020400000000000000" pitchFamily="18" charset="-128"/>
              <a:ea typeface="游明朝" panose="02020400000000000000" pitchFamily="18" charset="-128"/>
            </a:rPr>
            <a:t>組裝</a:t>
          </a:r>
          <a:endParaRPr kumimoji="1" lang="ja-JP" altLang="en-US" sz="1600" kern="1200" dirty="0">
            <a:latin typeface="游明朝" panose="02020400000000000000" pitchFamily="18" charset="-128"/>
            <a:ea typeface="游明朝" panose="02020400000000000000" pitchFamily="18" charset="-128"/>
          </a:endParaRPr>
        </a:p>
      </dsp:txBody>
      <dsp:txXfrm>
        <a:off x="6193229" y="437529"/>
        <a:ext cx="1415740" cy="828815"/>
      </dsp:txXfrm>
    </dsp:sp>
    <dsp:sp modelId="{C1A9BEF2-4717-4695-A348-EADCAFC59296}">
      <dsp:nvSpPr>
        <dsp:cNvPr id="0" name=""/>
        <dsp:cNvSpPr/>
      </dsp:nvSpPr>
      <dsp:spPr>
        <a:xfrm>
          <a:off x="7781487" y="669990"/>
          <a:ext cx="311070" cy="3638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1600" kern="1200">
            <a:latin typeface="游明朝" panose="02020400000000000000" pitchFamily="18" charset="-128"/>
            <a:ea typeface="游明朝" panose="02020400000000000000" pitchFamily="18" charset="-128"/>
          </a:endParaRPr>
        </a:p>
      </dsp:txBody>
      <dsp:txXfrm>
        <a:off x="7781487" y="742769"/>
        <a:ext cx="217749" cy="218335"/>
      </dsp:txXfrm>
    </dsp:sp>
    <dsp:sp modelId="{2AA939DF-A891-4779-B54D-BB8D1FE76EF7}">
      <dsp:nvSpPr>
        <dsp:cNvPr id="0" name=""/>
        <dsp:cNvSpPr/>
      </dsp:nvSpPr>
      <dsp:spPr>
        <a:xfrm>
          <a:off x="8221680" y="411743"/>
          <a:ext cx="1467312" cy="88038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TW" altLang="en-US" sz="1600" kern="1200" dirty="0">
              <a:latin typeface="游明朝" panose="02020400000000000000" pitchFamily="18" charset="-128"/>
              <a:ea typeface="游明朝" panose="02020400000000000000" pitchFamily="18" charset="-128"/>
            </a:rPr>
            <a:t>交貨</a:t>
          </a:r>
          <a:endParaRPr kumimoji="1" lang="ja-JP" altLang="en-US" sz="1600" kern="1200" dirty="0">
            <a:latin typeface="游明朝" panose="02020400000000000000" pitchFamily="18" charset="-128"/>
            <a:ea typeface="游明朝" panose="02020400000000000000" pitchFamily="18" charset="-128"/>
          </a:endParaRPr>
        </a:p>
      </dsp:txBody>
      <dsp:txXfrm>
        <a:off x="8247466" y="437529"/>
        <a:ext cx="1415740" cy="8288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ACBB7B-AEDB-4DAA-A87C-A779EB330AB0}">
      <dsp:nvSpPr>
        <dsp:cNvPr id="0" name=""/>
        <dsp:cNvSpPr/>
      </dsp:nvSpPr>
      <dsp:spPr>
        <a:xfrm>
          <a:off x="845" y="683228"/>
          <a:ext cx="2227373" cy="1116069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200" kern="1200" dirty="0">
              <a:solidFill>
                <a:schemeClr val="tx1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STEP1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TW" altLang="en-US" sz="1200" kern="1200" dirty="0">
              <a:solidFill>
                <a:schemeClr val="tx1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招募至千葉大學的留學生</a:t>
          </a:r>
          <a:endParaRPr kumimoji="1" lang="ja-JP" altLang="en-US" sz="1200" kern="1200" dirty="0">
            <a:solidFill>
              <a:schemeClr val="tx1"/>
            </a:solidFill>
            <a:latin typeface="Times New Roman" panose="02020603050405020304" pitchFamily="18" charset="0"/>
            <a:ea typeface="微軟正黑體" panose="020B0604030504040204" pitchFamily="34" charset="-120"/>
            <a:cs typeface="Times New Roman" panose="02020603050405020304" pitchFamily="18" charset="0"/>
          </a:endParaRPr>
        </a:p>
      </dsp:txBody>
      <dsp:txXfrm>
        <a:off x="558880" y="683228"/>
        <a:ext cx="1111304" cy="1116069"/>
      </dsp:txXfrm>
    </dsp:sp>
    <dsp:sp modelId="{002F8AEB-67FC-49DE-8C67-6280F3D33F47}">
      <dsp:nvSpPr>
        <dsp:cNvPr id="0" name=""/>
        <dsp:cNvSpPr/>
      </dsp:nvSpPr>
      <dsp:spPr>
        <a:xfrm>
          <a:off x="2033552" y="683228"/>
          <a:ext cx="1946664" cy="1116069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200" kern="1200" dirty="0">
              <a:solidFill>
                <a:schemeClr val="tx1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STEP2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200" kern="1200" dirty="0">
              <a:solidFill>
                <a:schemeClr val="tx1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招募與徵選</a:t>
          </a:r>
          <a:endParaRPr kumimoji="1" lang="ja-JP" altLang="en-US" sz="1200" kern="1200" dirty="0">
            <a:solidFill>
              <a:schemeClr val="tx1"/>
            </a:solidFill>
            <a:latin typeface="Times New Roman" panose="02020603050405020304" pitchFamily="18" charset="0"/>
            <a:ea typeface="微軟正黑體" panose="020B0604030504040204" pitchFamily="34" charset="-120"/>
            <a:cs typeface="Times New Roman" panose="02020603050405020304" pitchFamily="18" charset="0"/>
          </a:endParaRPr>
        </a:p>
      </dsp:txBody>
      <dsp:txXfrm>
        <a:off x="2591587" y="683228"/>
        <a:ext cx="830595" cy="1116069"/>
      </dsp:txXfrm>
    </dsp:sp>
    <dsp:sp modelId="{48BFAC4D-EB82-4527-AFA0-0D973C11C3EA}">
      <dsp:nvSpPr>
        <dsp:cNvPr id="0" name=""/>
        <dsp:cNvSpPr/>
      </dsp:nvSpPr>
      <dsp:spPr>
        <a:xfrm>
          <a:off x="3785550" y="683228"/>
          <a:ext cx="1946664" cy="1116069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200" kern="1200" dirty="0">
              <a:solidFill>
                <a:schemeClr val="tx1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STEP3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TW" altLang="en-US" sz="1200" kern="1200" dirty="0">
              <a:solidFill>
                <a:schemeClr val="tx1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至千葉大學留學</a:t>
          </a:r>
          <a:endParaRPr kumimoji="1" lang="ja-JP" altLang="en-US" sz="1200" kern="1200" dirty="0">
            <a:solidFill>
              <a:schemeClr val="tx1"/>
            </a:solidFill>
            <a:latin typeface="Times New Roman" panose="02020603050405020304" pitchFamily="18" charset="0"/>
            <a:ea typeface="微軟正黑體" panose="020B0604030504040204" pitchFamily="34" charset="-120"/>
            <a:cs typeface="Times New Roman" panose="02020603050405020304" pitchFamily="18" charset="0"/>
          </a:endParaRPr>
        </a:p>
      </dsp:txBody>
      <dsp:txXfrm>
        <a:off x="4343585" y="683228"/>
        <a:ext cx="830595" cy="1116069"/>
      </dsp:txXfrm>
    </dsp:sp>
    <dsp:sp modelId="{17F844F4-835B-4B3A-8044-3CA1D08E2ED1}">
      <dsp:nvSpPr>
        <dsp:cNvPr id="0" name=""/>
        <dsp:cNvSpPr/>
      </dsp:nvSpPr>
      <dsp:spPr>
        <a:xfrm>
          <a:off x="5537549" y="683228"/>
          <a:ext cx="1946664" cy="1116069"/>
        </a:xfrm>
        <a:prstGeom prst="chevron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200" kern="1200" dirty="0">
              <a:solidFill>
                <a:schemeClr val="tx1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STEP4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TW" altLang="en-US" sz="1200" kern="1200" dirty="0">
              <a:solidFill>
                <a:schemeClr val="tx1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留學結束</a:t>
          </a:r>
          <a:r>
            <a:rPr kumimoji="1" lang="en-US" altLang="zh-TW" sz="1200" kern="1200" dirty="0">
              <a:solidFill>
                <a:schemeClr val="tx1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/>
          </a:r>
          <a:br>
            <a:rPr kumimoji="1" lang="en-US" altLang="zh-TW" sz="1200" kern="1200" dirty="0">
              <a:solidFill>
                <a:schemeClr val="tx1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</a:br>
          <a:r>
            <a:rPr kumimoji="1" lang="zh-TW" altLang="en-US" sz="1200" kern="1200" dirty="0">
              <a:solidFill>
                <a:schemeClr val="tx1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實習開始</a:t>
          </a:r>
          <a:endParaRPr kumimoji="1" lang="ja-JP" altLang="en-US" sz="1200" kern="1200" dirty="0">
            <a:solidFill>
              <a:schemeClr val="tx1"/>
            </a:solidFill>
            <a:latin typeface="Times New Roman" panose="02020603050405020304" pitchFamily="18" charset="0"/>
            <a:ea typeface="微軟正黑體" panose="020B0604030504040204" pitchFamily="34" charset="-120"/>
            <a:cs typeface="Times New Roman" panose="02020603050405020304" pitchFamily="18" charset="0"/>
          </a:endParaRPr>
        </a:p>
      </dsp:txBody>
      <dsp:txXfrm>
        <a:off x="6095584" y="683228"/>
        <a:ext cx="830595" cy="1116069"/>
      </dsp:txXfrm>
    </dsp:sp>
    <dsp:sp modelId="{B5AA48DA-548D-486A-BB1A-30B2B7888F9C}">
      <dsp:nvSpPr>
        <dsp:cNvPr id="0" name=""/>
        <dsp:cNvSpPr/>
      </dsp:nvSpPr>
      <dsp:spPr>
        <a:xfrm>
          <a:off x="7289547" y="683228"/>
          <a:ext cx="2409776" cy="1116069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200" kern="1200" dirty="0">
              <a:solidFill>
                <a:schemeClr val="tx1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STEP5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TW" altLang="en-US" sz="1200" kern="1200" dirty="0">
              <a:solidFill>
                <a:schemeClr val="tx1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結束面談</a:t>
          </a:r>
          <a:r>
            <a:rPr kumimoji="1" lang="en-US" altLang="zh-TW" sz="1200" kern="1200" dirty="0">
              <a:solidFill>
                <a:schemeClr val="tx1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/>
          </a:r>
          <a:br>
            <a:rPr kumimoji="1" lang="en-US" altLang="zh-TW" sz="1200" kern="1200" dirty="0">
              <a:solidFill>
                <a:schemeClr val="tx1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</a:br>
          <a:r>
            <a:rPr kumimoji="1" lang="zh-TW" altLang="en-US" sz="1200" kern="1200" dirty="0">
              <a:solidFill>
                <a:schemeClr val="tx1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後續的活動</a:t>
          </a:r>
          <a:endParaRPr kumimoji="1" lang="ja-JP" altLang="en-US" sz="1200" kern="1200" dirty="0">
            <a:solidFill>
              <a:schemeClr val="tx1"/>
            </a:solidFill>
            <a:latin typeface="Times New Roman" panose="02020603050405020304" pitchFamily="18" charset="0"/>
            <a:ea typeface="微軟正黑體" panose="020B0604030504040204" pitchFamily="34" charset="-120"/>
            <a:cs typeface="Times New Roman" panose="02020603050405020304" pitchFamily="18" charset="0"/>
          </a:endParaRPr>
        </a:p>
      </dsp:txBody>
      <dsp:txXfrm>
        <a:off x="7847582" y="683228"/>
        <a:ext cx="1293707" cy="111606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869A2F-7E3E-47E7-A054-D898A463AAEB}">
      <dsp:nvSpPr>
        <dsp:cNvPr id="0" name=""/>
        <dsp:cNvSpPr/>
      </dsp:nvSpPr>
      <dsp:spPr>
        <a:xfrm>
          <a:off x="91571" y="342143"/>
          <a:ext cx="1387454" cy="192875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rPr>
            <a:t>■</a:t>
          </a:r>
          <a:r>
            <a:rPr lang="zh-TW" sz="120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招募希望在千葉大學留學的學生，並在千葉大學進修學業</a:t>
          </a:r>
          <a:endParaRPr kumimoji="1" lang="en-US" altLang="ja-JP" sz="1200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32208" y="382780"/>
        <a:ext cx="1306180" cy="1847477"/>
      </dsp:txXfrm>
    </dsp:sp>
    <dsp:sp modelId="{A74A55CE-527C-4837-994A-F8FBA4F45F0B}">
      <dsp:nvSpPr>
        <dsp:cNvPr id="0" name=""/>
        <dsp:cNvSpPr/>
      </dsp:nvSpPr>
      <dsp:spPr>
        <a:xfrm>
          <a:off x="1596477" y="1134474"/>
          <a:ext cx="248998" cy="3440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1000" kern="1200">
            <a:solidFill>
              <a:schemeClr val="tx1"/>
            </a:solidFill>
            <a:latin typeface="Meiryo UI" panose="020B0604030504040204" pitchFamily="50" charset="-128"/>
            <a:ea typeface="Meiryo UI" panose="020B0604030504040204" pitchFamily="50" charset="-128"/>
          </a:endParaRPr>
        </a:p>
      </dsp:txBody>
      <dsp:txXfrm>
        <a:off x="1596477" y="1203292"/>
        <a:ext cx="174299" cy="206452"/>
      </dsp:txXfrm>
    </dsp:sp>
    <dsp:sp modelId="{5515B9B3-A9BE-4DE4-965C-8157EC53CE37}">
      <dsp:nvSpPr>
        <dsp:cNvPr id="0" name=""/>
        <dsp:cNvSpPr/>
      </dsp:nvSpPr>
      <dsp:spPr>
        <a:xfrm>
          <a:off x="1948834" y="342143"/>
          <a:ext cx="1387454" cy="192875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■</a:t>
          </a:r>
          <a:r>
            <a:rPr kumimoji="1" lang="zh-TW" altLang="en-US" sz="120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開始招募</a:t>
          </a:r>
          <a:r>
            <a:rPr kumimoji="1" lang="en-US" altLang="zh-TW" sz="120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kumimoji="1" lang="en-US" altLang="zh-TW" sz="120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kumimoji="1" lang="ja-JP" altLang="en-US" sz="120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■</a:t>
          </a:r>
          <a:r>
            <a:rPr kumimoji="1" lang="zh-TW" altLang="en-US" sz="120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資料篩選與面試</a:t>
          </a:r>
          <a:endParaRPr kumimoji="1" lang="en-US" altLang="ja-JP" sz="1200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TW" sz="120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面試將在之後的企業實習說明會後進行，並在日本備齊聯絡機制。</a:t>
          </a:r>
          <a:endParaRPr kumimoji="1" lang="en-US" altLang="ja-JP" sz="1200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989471" y="382780"/>
        <a:ext cx="1306180" cy="1847477"/>
      </dsp:txXfrm>
    </dsp:sp>
    <dsp:sp modelId="{E24B671B-FD14-4098-A5BE-FFB2870A4984}">
      <dsp:nvSpPr>
        <dsp:cNvPr id="0" name=""/>
        <dsp:cNvSpPr/>
      </dsp:nvSpPr>
      <dsp:spPr>
        <a:xfrm>
          <a:off x="3475033" y="1134474"/>
          <a:ext cx="294140" cy="3440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1000" kern="1200">
            <a:solidFill>
              <a:schemeClr val="tx1"/>
            </a:solidFill>
            <a:latin typeface="Meiryo UI" panose="020B0604030504040204" pitchFamily="50" charset="-128"/>
            <a:ea typeface="Meiryo UI" panose="020B0604030504040204" pitchFamily="50" charset="-128"/>
          </a:endParaRPr>
        </a:p>
      </dsp:txBody>
      <dsp:txXfrm>
        <a:off x="3475033" y="1203292"/>
        <a:ext cx="205898" cy="206452"/>
      </dsp:txXfrm>
    </dsp:sp>
    <dsp:sp modelId="{1CFF66CC-47D7-45D1-B843-EF7B6815B56F}">
      <dsp:nvSpPr>
        <dsp:cNvPr id="0" name=""/>
        <dsp:cNvSpPr/>
      </dsp:nvSpPr>
      <dsp:spPr>
        <a:xfrm>
          <a:off x="3891269" y="342143"/>
          <a:ext cx="1596529" cy="192875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■</a:t>
          </a:r>
          <a:r>
            <a:rPr kumimoji="1" lang="zh-TW" altLang="en-US" sz="120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以留學生為身分開始留</a:t>
          </a:r>
          <a:r>
            <a:rPr kumimoji="1" lang="zh-TW" altLang="en-US" sz="1200" kern="120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日生活</a:t>
          </a:r>
          <a:r>
            <a:rPr kumimoji="1" lang="en-US" altLang="zh-TW" sz="120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kumimoji="1" lang="en-US" altLang="zh-TW" sz="120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kumimoji="1" lang="ja-JP" altLang="en-US" sz="120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■</a:t>
          </a:r>
          <a:r>
            <a:rPr kumimoji="1" lang="zh-TW" altLang="en-US" sz="120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定期保持聯絡，確認日常及</a:t>
          </a:r>
          <a:r>
            <a:rPr kumimoji="1" lang="zh-TW" altLang="en-US" sz="1200" kern="120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大學生活</a:t>
          </a:r>
          <a:endParaRPr kumimoji="1" lang="en-US" altLang="ja-JP" sz="1200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938030" y="388904"/>
        <a:ext cx="1503007" cy="1835229"/>
      </dsp:txXfrm>
    </dsp:sp>
    <dsp:sp modelId="{593B3D61-C16F-4BF3-AA52-912964A7C65C}">
      <dsp:nvSpPr>
        <dsp:cNvPr id="0" name=""/>
        <dsp:cNvSpPr/>
      </dsp:nvSpPr>
      <dsp:spPr>
        <a:xfrm>
          <a:off x="5626545" y="1134474"/>
          <a:ext cx="294140" cy="3440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1000" kern="1200">
            <a:solidFill>
              <a:schemeClr val="tx1"/>
            </a:solidFill>
            <a:latin typeface="Meiryo UI" panose="020B0604030504040204" pitchFamily="50" charset="-128"/>
            <a:ea typeface="Meiryo UI" panose="020B0604030504040204" pitchFamily="50" charset="-128"/>
          </a:endParaRPr>
        </a:p>
      </dsp:txBody>
      <dsp:txXfrm>
        <a:off x="5626545" y="1203292"/>
        <a:ext cx="205898" cy="206452"/>
      </dsp:txXfrm>
    </dsp:sp>
    <dsp:sp modelId="{DF95F8EF-30B2-475A-BBA4-45C9D9A2DA32}">
      <dsp:nvSpPr>
        <dsp:cNvPr id="0" name=""/>
        <dsp:cNvSpPr/>
      </dsp:nvSpPr>
      <dsp:spPr>
        <a:xfrm>
          <a:off x="6042781" y="342143"/>
          <a:ext cx="1575745" cy="1928751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■ </a:t>
          </a:r>
          <a:r>
            <a:rPr kumimoji="1" lang="zh-TW" altLang="en-US" sz="120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經過六個月的留學後，以實習為目的的搬家或是開始就業規則的教育課程</a:t>
          </a:r>
          <a:endParaRPr kumimoji="1" lang="en-US" altLang="ja-JP" sz="1200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6088933" y="388295"/>
        <a:ext cx="1483441" cy="1836447"/>
      </dsp:txXfrm>
    </dsp:sp>
    <dsp:sp modelId="{F095C9EF-763E-4A46-B182-1150839FDA9D}">
      <dsp:nvSpPr>
        <dsp:cNvPr id="0" name=""/>
        <dsp:cNvSpPr/>
      </dsp:nvSpPr>
      <dsp:spPr>
        <a:xfrm>
          <a:off x="7757272" y="1134474"/>
          <a:ext cx="294140" cy="3440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1000" kern="1200">
            <a:solidFill>
              <a:schemeClr val="tx1"/>
            </a:solidFill>
            <a:latin typeface="Meiryo UI" panose="020B0604030504040204" pitchFamily="50" charset="-128"/>
            <a:ea typeface="Meiryo UI" panose="020B0604030504040204" pitchFamily="50" charset="-128"/>
          </a:endParaRPr>
        </a:p>
      </dsp:txBody>
      <dsp:txXfrm>
        <a:off x="7757272" y="1203292"/>
        <a:ext cx="205898" cy="206452"/>
      </dsp:txXfrm>
    </dsp:sp>
    <dsp:sp modelId="{1F1AFA13-2280-4517-8D6D-CC28AB11E4FE}">
      <dsp:nvSpPr>
        <dsp:cNvPr id="0" name=""/>
        <dsp:cNvSpPr/>
      </dsp:nvSpPr>
      <dsp:spPr>
        <a:xfrm>
          <a:off x="8173508" y="342143"/>
          <a:ext cx="1387454" cy="192875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■</a:t>
          </a:r>
          <a:r>
            <a:rPr kumimoji="1" lang="zh-TW" altLang="en-US" sz="120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反思</a:t>
          </a:r>
          <a:endParaRPr kumimoji="1" lang="en-US" altLang="ja-JP" sz="1200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■</a:t>
          </a:r>
          <a:r>
            <a:rPr kumimoji="1" lang="zh-TW" altLang="en-US" sz="120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實習結束後提書相關報告</a:t>
          </a:r>
          <a:endParaRPr kumimoji="1" lang="en-US" altLang="ja-JP" sz="1200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8214145" y="382780"/>
        <a:ext cx="1306180" cy="184747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ACBB7B-AEDB-4DAA-A87C-A779EB330AB0}">
      <dsp:nvSpPr>
        <dsp:cNvPr id="0" name=""/>
        <dsp:cNvSpPr/>
      </dsp:nvSpPr>
      <dsp:spPr>
        <a:xfrm>
          <a:off x="2928" y="675468"/>
          <a:ext cx="2078817" cy="1131589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200" kern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rPr>
            <a:t>STEP1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TW" altLang="en-US" sz="1200" kern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rPr>
            <a:t>招募實習生</a:t>
          </a:r>
          <a:endParaRPr kumimoji="1" lang="ja-JP" altLang="en-US" sz="1200" kern="1200" dirty="0">
            <a:solidFill>
              <a:schemeClr val="tx1"/>
            </a:solidFill>
            <a:latin typeface="Meiryo UI" panose="020B0604030504040204" pitchFamily="50" charset="-128"/>
            <a:ea typeface="Meiryo UI" panose="020B0604030504040204" pitchFamily="50" charset="-128"/>
          </a:endParaRPr>
        </a:p>
      </dsp:txBody>
      <dsp:txXfrm>
        <a:off x="568723" y="675468"/>
        <a:ext cx="947228" cy="1131589"/>
      </dsp:txXfrm>
    </dsp:sp>
    <dsp:sp modelId="{002F8AEB-67FC-49DE-8C67-6280F3D33F47}">
      <dsp:nvSpPr>
        <dsp:cNvPr id="0" name=""/>
        <dsp:cNvSpPr/>
      </dsp:nvSpPr>
      <dsp:spPr>
        <a:xfrm>
          <a:off x="1884371" y="675468"/>
          <a:ext cx="2233932" cy="1131589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200" kern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rPr>
            <a:t>STEP2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TW" altLang="en-US" sz="1200" kern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rPr>
            <a:t>說明會與面試</a:t>
          </a:r>
          <a:endParaRPr kumimoji="1" lang="ja-JP" altLang="en-US" sz="1200" kern="1200" dirty="0">
            <a:solidFill>
              <a:schemeClr val="tx1"/>
            </a:solidFill>
            <a:latin typeface="Meiryo UI" panose="020B0604030504040204" pitchFamily="50" charset="-128"/>
            <a:ea typeface="Meiryo UI" panose="020B0604030504040204" pitchFamily="50" charset="-128"/>
          </a:endParaRPr>
        </a:p>
      </dsp:txBody>
      <dsp:txXfrm>
        <a:off x="2450166" y="675468"/>
        <a:ext cx="1102343" cy="1131589"/>
      </dsp:txXfrm>
    </dsp:sp>
    <dsp:sp modelId="{48BFAC4D-EB82-4527-AFA0-0D973C11C3EA}">
      <dsp:nvSpPr>
        <dsp:cNvPr id="0" name=""/>
        <dsp:cNvSpPr/>
      </dsp:nvSpPr>
      <dsp:spPr>
        <a:xfrm>
          <a:off x="3920931" y="675468"/>
          <a:ext cx="1973735" cy="1131589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200" kern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rPr>
            <a:t>STEP3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TW" altLang="en-US" sz="1200" kern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rPr>
            <a:t>實習開始</a:t>
          </a:r>
          <a:endParaRPr kumimoji="1" lang="ja-JP" altLang="en-US" sz="1200" kern="1200" dirty="0">
            <a:solidFill>
              <a:schemeClr val="tx1"/>
            </a:solidFill>
            <a:latin typeface="Meiryo UI" panose="020B0604030504040204" pitchFamily="50" charset="-128"/>
            <a:ea typeface="Meiryo UI" panose="020B0604030504040204" pitchFamily="50" charset="-128"/>
          </a:endParaRPr>
        </a:p>
      </dsp:txBody>
      <dsp:txXfrm>
        <a:off x="4486726" y="675468"/>
        <a:ext cx="842146" cy="1131589"/>
      </dsp:txXfrm>
    </dsp:sp>
    <dsp:sp modelId="{17F844F4-835B-4B3A-8044-3CA1D08E2ED1}">
      <dsp:nvSpPr>
        <dsp:cNvPr id="0" name=""/>
        <dsp:cNvSpPr/>
      </dsp:nvSpPr>
      <dsp:spPr>
        <a:xfrm>
          <a:off x="5697292" y="675468"/>
          <a:ext cx="2090777" cy="1131589"/>
        </a:xfrm>
        <a:prstGeom prst="chevron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100" kern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rPr>
            <a:t>STEP4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TW" altLang="en-US" sz="1100" kern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rPr>
            <a:t>面談</a:t>
          </a:r>
          <a:r>
            <a:rPr kumimoji="1" lang="zh-TW" altLang="en-US" sz="1100" kern="120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rPr>
            <a:t>結束與提出報告書</a:t>
          </a:r>
          <a:endParaRPr kumimoji="1" lang="en-US" altLang="ja-JP" sz="1100" kern="1200" dirty="0">
            <a:solidFill>
              <a:schemeClr val="tx1"/>
            </a:solidFill>
            <a:latin typeface="Meiryo UI" panose="020B0604030504040204" pitchFamily="50" charset="-128"/>
            <a:ea typeface="Meiryo UI" panose="020B0604030504040204" pitchFamily="50" charset="-128"/>
          </a:endParaRPr>
        </a:p>
      </dsp:txBody>
      <dsp:txXfrm>
        <a:off x="6263087" y="675468"/>
        <a:ext cx="959188" cy="1131589"/>
      </dsp:txXfrm>
    </dsp:sp>
    <dsp:sp modelId="{B5AA48DA-548D-486A-BB1A-30B2B7888F9C}">
      <dsp:nvSpPr>
        <dsp:cNvPr id="0" name=""/>
        <dsp:cNvSpPr/>
      </dsp:nvSpPr>
      <dsp:spPr>
        <a:xfrm>
          <a:off x="7590697" y="675468"/>
          <a:ext cx="1973735" cy="1131589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100" kern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rPr>
            <a:t>STEP5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TW" altLang="en-US" sz="1100" kern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rPr>
            <a:t>確認畢業後的就職目標</a:t>
          </a:r>
          <a:endParaRPr kumimoji="1" lang="en-US" altLang="ja-JP" sz="1100" kern="1200" dirty="0">
            <a:solidFill>
              <a:schemeClr val="tx1"/>
            </a:solidFill>
            <a:latin typeface="Meiryo UI" panose="020B0604030504040204" pitchFamily="50" charset="-128"/>
            <a:ea typeface="Meiryo UI" panose="020B0604030504040204" pitchFamily="50" charset="-128"/>
          </a:endParaRPr>
        </a:p>
      </dsp:txBody>
      <dsp:txXfrm>
        <a:off x="8156492" y="675468"/>
        <a:ext cx="842146" cy="113158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869A2F-7E3E-47E7-A054-D898A463AAEB}">
      <dsp:nvSpPr>
        <dsp:cNvPr id="0" name=""/>
        <dsp:cNvSpPr/>
      </dsp:nvSpPr>
      <dsp:spPr>
        <a:xfrm>
          <a:off x="5953" y="455091"/>
          <a:ext cx="1577303" cy="170285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rPr>
            <a:t>■</a:t>
          </a:r>
          <a:r>
            <a:rPr kumimoji="1" lang="zh-TW" altLang="en-US" sz="1200" kern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rPr>
            <a:t>招募想要直接去企業實習的學生</a:t>
          </a:r>
          <a:endParaRPr kumimoji="1" lang="en-US" altLang="ja-JP" sz="1200" kern="1200" dirty="0">
            <a:solidFill>
              <a:schemeClr val="tx1"/>
            </a:solidFill>
            <a:latin typeface="Meiryo UI" panose="020B0604030504040204" pitchFamily="50" charset="-128"/>
            <a:ea typeface="Meiryo UI" panose="020B0604030504040204" pitchFamily="50" charset="-128"/>
          </a:endParaRPr>
        </a:p>
      </dsp:txBody>
      <dsp:txXfrm>
        <a:off x="52151" y="501289"/>
        <a:ext cx="1484907" cy="1610459"/>
      </dsp:txXfrm>
    </dsp:sp>
    <dsp:sp modelId="{A74A55CE-527C-4837-994A-F8FBA4F45F0B}">
      <dsp:nvSpPr>
        <dsp:cNvPr id="0" name=""/>
        <dsp:cNvSpPr/>
      </dsp:nvSpPr>
      <dsp:spPr>
        <a:xfrm>
          <a:off x="1718966" y="1138239"/>
          <a:ext cx="287702" cy="3365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1000" kern="1200">
            <a:solidFill>
              <a:schemeClr val="tx1"/>
            </a:solidFill>
            <a:latin typeface="Meiryo UI" panose="020B0604030504040204" pitchFamily="50" charset="-128"/>
            <a:ea typeface="Meiryo UI" panose="020B0604030504040204" pitchFamily="50" charset="-128"/>
          </a:endParaRPr>
        </a:p>
      </dsp:txBody>
      <dsp:txXfrm>
        <a:off x="1718966" y="1205551"/>
        <a:ext cx="201391" cy="201934"/>
      </dsp:txXfrm>
    </dsp:sp>
    <dsp:sp modelId="{5515B9B3-A9BE-4DE4-965C-8157EC53CE37}">
      <dsp:nvSpPr>
        <dsp:cNvPr id="0" name=""/>
        <dsp:cNvSpPr/>
      </dsp:nvSpPr>
      <dsp:spPr>
        <a:xfrm>
          <a:off x="2126093" y="455091"/>
          <a:ext cx="1357089" cy="170285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■</a:t>
          </a:r>
          <a:r>
            <a:rPr kumimoji="1" lang="zh-TW" altLang="en-US" sz="120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開始招募</a:t>
          </a:r>
          <a:r>
            <a:rPr kumimoji="1" lang="en-US" altLang="zh-TW" sz="120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kumimoji="1" lang="en-US" altLang="zh-TW" sz="120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kumimoji="1" lang="ja-JP" altLang="en-US" sz="120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■</a:t>
          </a:r>
          <a:r>
            <a:rPr kumimoji="1" lang="zh-TW" altLang="en-US" sz="120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資料篩選與面試</a:t>
          </a:r>
          <a:endParaRPr kumimoji="1" lang="en-US" altLang="ja-JP" sz="1200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TW" sz="120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面試將在之後的企業實習說明會後進行，並在日本備齊聯絡機制。</a:t>
          </a:r>
          <a:endParaRPr kumimoji="1" lang="en-US" altLang="ja-JP" sz="1200" kern="1200" dirty="0">
            <a:solidFill>
              <a:schemeClr val="tx1"/>
            </a:solidFill>
            <a:latin typeface="Meiryo UI" panose="020B0604030504040204" pitchFamily="50" charset="-128"/>
            <a:ea typeface="Meiryo UI" panose="020B0604030504040204" pitchFamily="50" charset="-128"/>
          </a:endParaRPr>
        </a:p>
      </dsp:txBody>
      <dsp:txXfrm>
        <a:off x="2165841" y="494839"/>
        <a:ext cx="1277593" cy="1623359"/>
      </dsp:txXfrm>
    </dsp:sp>
    <dsp:sp modelId="{E24B671B-FD14-4098-A5BE-FFB2870A4984}">
      <dsp:nvSpPr>
        <dsp:cNvPr id="0" name=""/>
        <dsp:cNvSpPr/>
      </dsp:nvSpPr>
      <dsp:spPr>
        <a:xfrm>
          <a:off x="3618890" y="1138239"/>
          <a:ext cx="287702" cy="3365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1000" kern="1200">
            <a:solidFill>
              <a:schemeClr val="tx1"/>
            </a:solidFill>
            <a:latin typeface="Meiryo UI" panose="020B0604030504040204" pitchFamily="50" charset="-128"/>
            <a:ea typeface="Meiryo UI" panose="020B0604030504040204" pitchFamily="50" charset="-128"/>
          </a:endParaRPr>
        </a:p>
      </dsp:txBody>
      <dsp:txXfrm>
        <a:off x="3618890" y="1205551"/>
        <a:ext cx="201391" cy="201934"/>
      </dsp:txXfrm>
    </dsp:sp>
    <dsp:sp modelId="{1CFF66CC-47D7-45D1-B843-EF7B6815B56F}">
      <dsp:nvSpPr>
        <dsp:cNvPr id="0" name=""/>
        <dsp:cNvSpPr/>
      </dsp:nvSpPr>
      <dsp:spPr>
        <a:xfrm>
          <a:off x="4026017" y="455091"/>
          <a:ext cx="1735540" cy="170285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rPr>
            <a:t>■</a:t>
          </a:r>
          <a:r>
            <a:rPr kumimoji="1" lang="zh-TW" altLang="en-US" sz="1200" kern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rPr>
            <a:t>以實習生為身份開始在日本體驗就業</a:t>
          </a:r>
          <a:endParaRPr kumimoji="1" lang="en-US" altLang="zh-TW" sz="1200" kern="1200" dirty="0">
            <a:solidFill>
              <a:schemeClr val="tx1"/>
            </a:solidFill>
            <a:latin typeface="Meiryo UI" panose="020B0604030504040204" pitchFamily="50" charset="-128"/>
            <a:ea typeface="Meiryo UI" panose="020B0604030504040204" pitchFamily="50" charset="-128"/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■</a:t>
          </a:r>
          <a:r>
            <a:rPr kumimoji="1" lang="zh-TW" altLang="en-US" sz="120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定期保持聯絡，確認日常及工作生活</a:t>
          </a:r>
          <a:endParaRPr kumimoji="1" lang="en-US" altLang="ja-JP" sz="1200" kern="1200" dirty="0">
            <a:solidFill>
              <a:schemeClr val="tx1"/>
            </a:solidFill>
            <a:latin typeface="Meiryo UI" panose="020B0604030504040204" pitchFamily="50" charset="-128"/>
            <a:ea typeface="Meiryo UI" panose="020B0604030504040204" pitchFamily="50" charset="-128"/>
          </a:endParaRPr>
        </a:p>
      </dsp:txBody>
      <dsp:txXfrm>
        <a:off x="4075892" y="504966"/>
        <a:ext cx="1635790" cy="1603105"/>
      </dsp:txXfrm>
    </dsp:sp>
    <dsp:sp modelId="{593B3D61-C16F-4BF3-AA52-912964A7C65C}">
      <dsp:nvSpPr>
        <dsp:cNvPr id="0" name=""/>
        <dsp:cNvSpPr/>
      </dsp:nvSpPr>
      <dsp:spPr>
        <a:xfrm>
          <a:off x="5897267" y="1138239"/>
          <a:ext cx="287702" cy="3365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1000" kern="1200">
            <a:solidFill>
              <a:schemeClr val="tx1"/>
            </a:solidFill>
            <a:latin typeface="Meiryo UI" panose="020B0604030504040204" pitchFamily="50" charset="-128"/>
            <a:ea typeface="Meiryo UI" panose="020B0604030504040204" pitchFamily="50" charset="-128"/>
          </a:endParaRPr>
        </a:p>
      </dsp:txBody>
      <dsp:txXfrm>
        <a:off x="5897267" y="1205551"/>
        <a:ext cx="201391" cy="201934"/>
      </dsp:txXfrm>
    </dsp:sp>
    <dsp:sp modelId="{DF95F8EF-30B2-475A-BBA4-45C9D9A2DA32}">
      <dsp:nvSpPr>
        <dsp:cNvPr id="0" name=""/>
        <dsp:cNvSpPr/>
      </dsp:nvSpPr>
      <dsp:spPr>
        <a:xfrm>
          <a:off x="6304393" y="455091"/>
          <a:ext cx="1357089" cy="1702855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200" kern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rPr>
            <a:t/>
          </a:r>
          <a:br>
            <a:rPr kumimoji="1" lang="en-US" altLang="ja-JP" sz="1200" kern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rPr>
          </a:br>
          <a:r>
            <a:rPr kumimoji="1" lang="zh-TW" altLang="ja-JP" sz="1200" kern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rPr>
            <a:t>■</a:t>
          </a:r>
          <a:r>
            <a:rPr kumimoji="1" lang="zh-TW" altLang="en-US" sz="1200" kern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rPr>
            <a:t>經過一段期間的工作體驗後，將工作成果彙整成報告書</a:t>
          </a:r>
          <a:endParaRPr kumimoji="1" lang="en-US" altLang="ja-JP" sz="1200" kern="1200" dirty="0">
            <a:solidFill>
              <a:schemeClr val="tx1"/>
            </a:solidFill>
            <a:latin typeface="Meiryo UI" panose="020B0604030504040204" pitchFamily="50" charset="-128"/>
            <a:ea typeface="Meiryo UI" panose="020B0604030504040204" pitchFamily="50" charset="-128"/>
          </a:endParaRPr>
        </a:p>
      </dsp:txBody>
      <dsp:txXfrm>
        <a:off x="6344141" y="494839"/>
        <a:ext cx="1277593" cy="1623359"/>
      </dsp:txXfrm>
    </dsp:sp>
    <dsp:sp modelId="{F095C9EF-763E-4A46-B182-1150839FDA9D}">
      <dsp:nvSpPr>
        <dsp:cNvPr id="0" name=""/>
        <dsp:cNvSpPr/>
      </dsp:nvSpPr>
      <dsp:spPr>
        <a:xfrm>
          <a:off x="7797191" y="1138239"/>
          <a:ext cx="287702" cy="3365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1000" kern="1200">
            <a:solidFill>
              <a:schemeClr val="tx1"/>
            </a:solidFill>
            <a:latin typeface="Meiryo UI" panose="020B0604030504040204" pitchFamily="50" charset="-128"/>
            <a:ea typeface="Meiryo UI" panose="020B0604030504040204" pitchFamily="50" charset="-128"/>
          </a:endParaRPr>
        </a:p>
      </dsp:txBody>
      <dsp:txXfrm>
        <a:off x="7797191" y="1205551"/>
        <a:ext cx="201391" cy="201934"/>
      </dsp:txXfrm>
    </dsp:sp>
    <dsp:sp modelId="{1F1AFA13-2280-4517-8D6D-CC28AB11E4FE}">
      <dsp:nvSpPr>
        <dsp:cNvPr id="0" name=""/>
        <dsp:cNvSpPr/>
      </dsp:nvSpPr>
      <dsp:spPr>
        <a:xfrm>
          <a:off x="8204318" y="455091"/>
          <a:ext cx="1357089" cy="170285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TW" altLang="en-US" sz="1200" kern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rPr>
            <a:t>根據畢業後的道路，在期望就職的企業進行面試</a:t>
          </a:r>
          <a:endParaRPr kumimoji="1" lang="en-US" altLang="ja-JP" sz="1200" kern="1200" dirty="0">
            <a:solidFill>
              <a:schemeClr val="tx1"/>
            </a:solidFill>
            <a:latin typeface="Meiryo UI" panose="020B0604030504040204" pitchFamily="50" charset="-128"/>
            <a:ea typeface="Meiryo UI" panose="020B0604030504040204" pitchFamily="50" charset="-128"/>
          </a:endParaRPr>
        </a:p>
      </dsp:txBody>
      <dsp:txXfrm>
        <a:off x="8244066" y="494839"/>
        <a:ext cx="1277593" cy="16233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8831" cy="493316"/>
          </a:xfrm>
          <a:prstGeom prst="rect">
            <a:avLst/>
          </a:prstGeom>
        </p:spPr>
        <p:txBody>
          <a:bodyPr vert="horz" lIns="91434" tIns="45718" rIns="91434" bIns="45718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5373" y="1"/>
            <a:ext cx="2918831" cy="493316"/>
          </a:xfrm>
          <a:prstGeom prst="rect">
            <a:avLst/>
          </a:prstGeom>
        </p:spPr>
        <p:txBody>
          <a:bodyPr vert="horz" lIns="91434" tIns="45718" rIns="91434" bIns="45718" rtlCol="0"/>
          <a:lstStyle>
            <a:lvl1pPr algn="r">
              <a:defRPr sz="1200"/>
            </a:lvl1pPr>
          </a:lstStyle>
          <a:p>
            <a:fld id="{6FDBF57B-9C09-F542-AF10-3A3B58713173}" type="datetimeFigureOut">
              <a:rPr kumimoji="1" lang="ja-JP" altLang="en-US" smtClean="0"/>
              <a:pPr/>
              <a:t>2017/12/18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1" y="9371286"/>
            <a:ext cx="2918831" cy="493316"/>
          </a:xfrm>
          <a:prstGeom prst="rect">
            <a:avLst/>
          </a:prstGeom>
        </p:spPr>
        <p:txBody>
          <a:bodyPr vert="horz" lIns="91434" tIns="45718" rIns="91434" bIns="45718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3316"/>
          </a:xfrm>
          <a:prstGeom prst="rect">
            <a:avLst/>
          </a:prstGeom>
        </p:spPr>
        <p:txBody>
          <a:bodyPr vert="horz" lIns="91434" tIns="45718" rIns="91434" bIns="45718" rtlCol="0" anchor="b"/>
          <a:lstStyle>
            <a:lvl1pPr algn="r">
              <a:defRPr sz="1200"/>
            </a:lvl1pPr>
          </a:lstStyle>
          <a:p>
            <a:fld id="{AC748827-B326-5149-9074-D3A566FF17A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46534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8831" cy="493316"/>
          </a:xfrm>
          <a:prstGeom prst="rect">
            <a:avLst/>
          </a:prstGeom>
        </p:spPr>
        <p:txBody>
          <a:bodyPr vert="horz" lIns="91434" tIns="45718" rIns="91434" bIns="45718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1"/>
            <a:ext cx="2918831" cy="493316"/>
          </a:xfrm>
          <a:prstGeom prst="rect">
            <a:avLst/>
          </a:prstGeom>
        </p:spPr>
        <p:txBody>
          <a:bodyPr vert="horz" lIns="91434" tIns="45718" rIns="91434" bIns="45718" rtlCol="0"/>
          <a:lstStyle>
            <a:lvl1pPr algn="r">
              <a:defRPr sz="1200"/>
            </a:lvl1pPr>
          </a:lstStyle>
          <a:p>
            <a:fld id="{9EF331FC-524A-D142-AA58-23D6C9159946}" type="datetimeFigureOut">
              <a:rPr kumimoji="1" lang="ja-JP" altLang="en-US" smtClean="0"/>
              <a:pPr/>
              <a:t>2017/12/18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95325" y="739775"/>
            <a:ext cx="53451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4" tIns="45718" rIns="91434" bIns="45718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686500"/>
            <a:ext cx="5388610" cy="4439841"/>
          </a:xfrm>
          <a:prstGeom prst="rect">
            <a:avLst/>
          </a:prstGeom>
        </p:spPr>
        <p:txBody>
          <a:bodyPr vert="horz" lIns="91434" tIns="45718" rIns="91434" bIns="45718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371286"/>
            <a:ext cx="2918831" cy="493316"/>
          </a:xfrm>
          <a:prstGeom prst="rect">
            <a:avLst/>
          </a:prstGeom>
        </p:spPr>
        <p:txBody>
          <a:bodyPr vert="horz" lIns="91434" tIns="45718" rIns="91434" bIns="45718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3316"/>
          </a:xfrm>
          <a:prstGeom prst="rect">
            <a:avLst/>
          </a:prstGeom>
        </p:spPr>
        <p:txBody>
          <a:bodyPr vert="horz" lIns="91434" tIns="45718" rIns="91434" bIns="45718" rtlCol="0" anchor="b"/>
          <a:lstStyle>
            <a:lvl1pPr algn="r">
              <a:defRPr sz="1200"/>
            </a:lvl1pPr>
          </a:lstStyle>
          <a:p>
            <a:fld id="{75CD9A55-3A59-0948-ABB9-443C716F582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960934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2758">
              <a:defRPr kumimoji="1" sz="1200">
                <a:solidFill>
                  <a:schemeClr val="bg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1pPr>
            <a:lvl2pPr marL="711156" indent="-273034" defTabSz="912758">
              <a:defRPr kumimoji="1" sz="1200">
                <a:solidFill>
                  <a:schemeClr val="bg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2pPr>
            <a:lvl3pPr marL="1093722" indent="-217474" defTabSz="912758">
              <a:defRPr kumimoji="1" sz="1200">
                <a:solidFill>
                  <a:schemeClr val="bg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3pPr>
            <a:lvl4pPr marL="1531845" indent="-217474" defTabSz="912758">
              <a:defRPr kumimoji="1" sz="1200">
                <a:solidFill>
                  <a:schemeClr val="bg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4pPr>
            <a:lvl5pPr marL="1969968" indent="-217474" defTabSz="912758">
              <a:defRPr kumimoji="1" sz="1200">
                <a:solidFill>
                  <a:schemeClr val="bg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5pPr>
            <a:lvl6pPr marL="2427140" indent="-217474" defTabSz="912758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6pPr>
            <a:lvl7pPr marL="2884313" indent="-217474" defTabSz="912758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7pPr>
            <a:lvl8pPr marL="3341485" indent="-217474" defTabSz="912758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8pPr>
            <a:lvl9pPr marL="3798657" indent="-217474" defTabSz="912758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9pPr>
          </a:lstStyle>
          <a:p>
            <a:fld id="{42E5405B-85FF-4F02-A6D9-BB631AAEFAE4}" type="slidenum">
              <a:rPr kumimoji="0" lang="en-US" altLang="ja-JP" smtClean="0">
                <a:solidFill>
                  <a:schemeClr val="tx1"/>
                </a:solidFill>
                <a:ea typeface="ＭＳ Ｐゴシック" panose="020B0600070205080204" pitchFamily="50" charset="-128"/>
              </a:rPr>
              <a:pPr/>
              <a:t>1</a:t>
            </a:fld>
            <a:endParaRPr kumimoji="0" lang="en-US" altLang="ja-JP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96913" y="739775"/>
            <a:ext cx="5345112" cy="3702050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718870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D9A55-3A59-0948-ABB9-443C716F5820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0836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371603"/>
            <a:ext cx="8502650" cy="1927225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5850" cap="all" baseline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2950" y="3505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9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6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18288"/>
            <a:ext cx="3136900" cy="329184"/>
          </a:xfrm>
          <a:prstGeom prst="rect">
            <a:avLst/>
          </a:prstGeom>
        </p:spPr>
        <p:txBody>
          <a:bodyPr/>
          <a:lstStyle/>
          <a:p>
            <a:fld id="{2D8FB274-6021-D945-BB78-B7EBFE9274D1}" type="datetime1">
              <a:rPr lang="ja-JP" altLang="en-US" smtClean="0"/>
              <a:pPr/>
              <a:t>2017/12/18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14750" y="18288"/>
            <a:ext cx="4457700" cy="32918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67750" y="18288"/>
            <a:ext cx="1155700" cy="329184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742950" y="3398520"/>
            <a:ext cx="8502650" cy="1588"/>
          </a:xfrm>
          <a:prstGeom prst="line">
            <a:avLst/>
          </a:prstGeom>
          <a:ln w="19050">
            <a:solidFill>
              <a:srgbClr val="0000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533400"/>
            <a:ext cx="8915400" cy="9906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1600200"/>
            <a:ext cx="8915400" cy="4876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18288"/>
            <a:ext cx="3136900" cy="329184"/>
          </a:xfrm>
          <a:prstGeom prst="rect">
            <a:avLst/>
          </a:prstGeom>
        </p:spPr>
        <p:txBody>
          <a:bodyPr/>
          <a:lstStyle/>
          <a:p>
            <a:fld id="{CF25A2C2-6528-CD4D-A09A-62DA5E4F8601}" type="datetime1">
              <a:rPr lang="ja-JP" altLang="en-US" smtClean="0"/>
              <a:pPr/>
              <a:t>2017/12/18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14750" y="18288"/>
            <a:ext cx="4457700" cy="329184"/>
          </a:xfrm>
          <a:prstGeom prst="rect">
            <a:avLst/>
          </a:prstGeom>
        </p:spPr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609600"/>
            <a:ext cx="2228850" cy="5867400"/>
          </a:xfrm>
          <a:prstGeom prst="rect">
            <a:avLst/>
          </a:prstGeom>
        </p:spPr>
        <p:txBody>
          <a:bodyPr vert="eaVert" anchor="b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609600"/>
            <a:ext cx="6521450" cy="58674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18288"/>
            <a:ext cx="3136900" cy="329184"/>
          </a:xfrm>
          <a:prstGeom prst="rect">
            <a:avLst/>
          </a:prstGeom>
        </p:spPr>
        <p:txBody>
          <a:bodyPr/>
          <a:lstStyle/>
          <a:p>
            <a:fld id="{13F25A1C-DE3A-E642-8426-CEC6B2599634}" type="datetime1">
              <a:rPr lang="ja-JP" altLang="en-US" smtClean="0"/>
              <a:pPr/>
              <a:t>2017/12/18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14750" y="18288"/>
            <a:ext cx="4457700" cy="329184"/>
          </a:xfrm>
          <a:prstGeom prst="rect">
            <a:avLst/>
          </a:prstGeom>
        </p:spPr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/>
          <a:lstStyle/>
          <a:p>
            <a:fld id="{F50CA95D-6006-42C1-859F-19D0E4D6AE29}" type="datetimeFigureOut">
              <a:rPr kumimoji="1" lang="ja-JP" altLang="en-US" smtClean="0"/>
              <a:pPr/>
              <a:t>2017/12/18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/>
          <a:lstStyle/>
          <a:p>
            <a:fld id="{12A28EDF-B8AD-4396-8B34-9F54D3B3273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61538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1038" y="365125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/>
          <a:lstStyle/>
          <a:p>
            <a:fld id="{F50CA95D-6006-42C1-859F-19D0E4D6AE29}" type="datetimeFigureOut">
              <a:rPr kumimoji="1" lang="ja-JP" altLang="en-US" smtClean="0"/>
              <a:pPr/>
              <a:t>2017/12/18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/>
          <a:lstStyle/>
          <a:p>
            <a:fld id="{12A28EDF-B8AD-4396-8B34-9F54D3B3273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32214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76275" y="1709738"/>
            <a:ext cx="8543925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76275" y="4589463"/>
            <a:ext cx="854392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/>
          <a:lstStyle/>
          <a:p>
            <a:fld id="{F50CA95D-6006-42C1-859F-19D0E4D6AE29}" type="datetimeFigureOut">
              <a:rPr kumimoji="1" lang="ja-JP" altLang="en-US" smtClean="0"/>
              <a:pPr/>
              <a:t>2017/12/18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/>
          <a:lstStyle/>
          <a:p>
            <a:fld id="{12A28EDF-B8AD-4396-8B34-9F54D3B3273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80208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1038" y="365125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195762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029200" y="1825625"/>
            <a:ext cx="4195763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/>
          <a:lstStyle/>
          <a:p>
            <a:fld id="{F50CA95D-6006-42C1-859F-19D0E4D6AE29}" type="datetimeFigureOut">
              <a:rPr kumimoji="1" lang="ja-JP" altLang="en-US" smtClean="0"/>
              <a:pPr/>
              <a:t>2017/12/18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/>
          <a:lstStyle/>
          <a:p>
            <a:fld id="{12A28EDF-B8AD-4396-8B34-9F54D3B3273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33738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2625" y="365125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82625" y="1681163"/>
            <a:ext cx="419100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82625" y="2505075"/>
            <a:ext cx="419100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6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6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/>
          <a:lstStyle/>
          <a:p>
            <a:fld id="{F50CA95D-6006-42C1-859F-19D0E4D6AE29}" type="datetimeFigureOut">
              <a:rPr kumimoji="1" lang="ja-JP" altLang="en-US" smtClean="0"/>
              <a:pPr/>
              <a:t>2017/12/18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/>
          <a:lstStyle/>
          <a:p>
            <a:fld id="{12A28EDF-B8AD-4396-8B34-9F54D3B3273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27349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1038" y="365125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/>
          <a:lstStyle/>
          <a:p>
            <a:fld id="{F50CA95D-6006-42C1-859F-19D0E4D6AE29}" type="datetimeFigureOut">
              <a:rPr kumimoji="1" lang="ja-JP" altLang="en-US" smtClean="0"/>
              <a:pPr/>
              <a:t>2017/12/18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/>
          <a:lstStyle/>
          <a:p>
            <a:fld id="{12A28EDF-B8AD-4396-8B34-9F54D3B3273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68012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/>
          <a:lstStyle/>
          <a:p>
            <a:fld id="{F50CA95D-6006-42C1-859F-19D0E4D6AE29}" type="datetimeFigureOut">
              <a:rPr kumimoji="1" lang="ja-JP" altLang="en-US" smtClean="0"/>
              <a:pPr/>
              <a:t>2017/12/18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/>
          <a:lstStyle/>
          <a:p>
            <a:fld id="{12A28EDF-B8AD-4396-8B34-9F54D3B3273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31153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11638" y="987425"/>
            <a:ext cx="5014912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/>
          <a:lstStyle/>
          <a:p>
            <a:fld id="{F50CA95D-6006-42C1-859F-19D0E4D6AE29}" type="datetimeFigureOut">
              <a:rPr kumimoji="1" lang="ja-JP" altLang="en-US" smtClean="0"/>
              <a:pPr/>
              <a:t>2017/12/18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/>
          <a:lstStyle/>
          <a:p>
            <a:fld id="{12A28EDF-B8AD-4396-8B34-9F54D3B3273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4209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533400"/>
            <a:ext cx="8915400" cy="990600"/>
          </a:xfrm>
          <a:prstGeom prst="rect">
            <a:avLst/>
          </a:prstGeom>
        </p:spPr>
        <p:txBody>
          <a:bodyPr anchor="b"/>
          <a:lstStyle>
            <a:lvl1pPr algn="l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600200"/>
            <a:ext cx="8915400" cy="4876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18288"/>
            <a:ext cx="3136900" cy="329184"/>
          </a:xfrm>
          <a:prstGeom prst="rect">
            <a:avLst/>
          </a:prstGeom>
        </p:spPr>
        <p:txBody>
          <a:bodyPr/>
          <a:lstStyle/>
          <a:p>
            <a:fld id="{493F7CEE-C354-364C-90E3-5FE558D613D7}" type="datetime1">
              <a:rPr lang="ja-JP" altLang="en-US" smtClean="0"/>
              <a:pPr/>
              <a:t>2017/12/18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14750" y="18288"/>
            <a:ext cx="4457700" cy="329184"/>
          </a:xfrm>
          <a:prstGeom prst="rect">
            <a:avLst/>
          </a:prstGeom>
        </p:spPr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211638" y="987425"/>
            <a:ext cx="5014912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/>
          <a:lstStyle/>
          <a:p>
            <a:fld id="{F50CA95D-6006-42C1-859F-19D0E4D6AE29}" type="datetimeFigureOut">
              <a:rPr kumimoji="1" lang="ja-JP" altLang="en-US" smtClean="0"/>
              <a:pPr/>
              <a:t>2017/12/18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/>
          <a:lstStyle/>
          <a:p>
            <a:fld id="{12A28EDF-B8AD-4396-8B34-9F54D3B3273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0660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1038" y="365125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/>
          <a:lstStyle/>
          <a:p>
            <a:fld id="{F50CA95D-6006-42C1-859F-19D0E4D6AE29}" type="datetimeFigureOut">
              <a:rPr kumimoji="1" lang="ja-JP" altLang="en-US" smtClean="0"/>
              <a:pPr/>
              <a:t>2017/12/18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/>
          <a:lstStyle/>
          <a:p>
            <a:fld id="{12A28EDF-B8AD-4396-8B34-9F54D3B3273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09545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89775" y="365125"/>
            <a:ext cx="2135188" cy="5811838"/>
          </a:xfrm>
          <a:prstGeom prst="rect">
            <a:avLst/>
          </a:prstGeo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56337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/>
          <a:lstStyle/>
          <a:p>
            <a:fld id="{F50CA95D-6006-42C1-859F-19D0E4D6AE29}" type="datetimeFigureOut">
              <a:rPr kumimoji="1" lang="ja-JP" altLang="en-US" smtClean="0"/>
              <a:pPr/>
              <a:t>2017/12/18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/>
          <a:lstStyle/>
          <a:p>
            <a:fld id="{12A28EDF-B8AD-4396-8B34-9F54D3B3273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090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2362201"/>
            <a:ext cx="8420100" cy="220027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5200" b="0" cap="all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4626867"/>
            <a:ext cx="8420100" cy="150018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600">
                <a:solidFill>
                  <a:schemeClr val="tx2"/>
                </a:solidFill>
              </a:defRPr>
            </a:lvl1pPr>
            <a:lvl2pPr marL="495285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2pPr>
            <a:lvl3pPr marL="990570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3pPr>
            <a:lvl4pPr marL="1485854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4pPr>
            <a:lvl5pPr marL="1981139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5pPr>
            <a:lvl6pPr marL="2476424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6pPr>
            <a:lvl7pPr marL="2971709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7pPr>
            <a:lvl8pPr marL="3466993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8pPr>
            <a:lvl9pPr marL="3962278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18288"/>
            <a:ext cx="3136900" cy="329184"/>
          </a:xfrm>
          <a:prstGeom prst="rect">
            <a:avLst/>
          </a:prstGeom>
        </p:spPr>
        <p:txBody>
          <a:bodyPr/>
          <a:lstStyle/>
          <a:p>
            <a:fld id="{C6F52B51-1FC8-9849-83C6-ABDF0FCAFEF2}" type="datetime1">
              <a:rPr lang="ja-JP" altLang="en-US" smtClean="0"/>
              <a:pPr/>
              <a:t>2017/12/18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14750" y="18288"/>
            <a:ext cx="4457700" cy="32918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92480" y="4599432"/>
            <a:ext cx="850265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533400"/>
            <a:ext cx="8915400" cy="9906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73352"/>
            <a:ext cx="4375150" cy="4718304"/>
          </a:xfrm>
          <a:prstGeom prst="rect">
            <a:avLst/>
          </a:prstGeom>
        </p:spPr>
        <p:txBody>
          <a:bodyPr/>
          <a:lstStyle>
            <a:lvl1pPr>
              <a:defRPr sz="3033"/>
            </a:lvl1pPr>
            <a:lvl2pPr>
              <a:defRPr sz="2600"/>
            </a:lvl2pPr>
            <a:lvl3pPr>
              <a:defRPr sz="2167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73352"/>
            <a:ext cx="4375150" cy="4718304"/>
          </a:xfrm>
          <a:prstGeom prst="rect">
            <a:avLst/>
          </a:prstGeom>
        </p:spPr>
        <p:txBody>
          <a:bodyPr/>
          <a:lstStyle>
            <a:lvl1pPr>
              <a:defRPr sz="3033"/>
            </a:lvl1pPr>
            <a:lvl2pPr>
              <a:defRPr sz="2600"/>
            </a:lvl2pPr>
            <a:lvl3pPr>
              <a:defRPr sz="2167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95300" y="18288"/>
            <a:ext cx="3136900" cy="329184"/>
          </a:xfrm>
          <a:prstGeom prst="rect">
            <a:avLst/>
          </a:prstGeom>
        </p:spPr>
        <p:txBody>
          <a:bodyPr/>
          <a:lstStyle/>
          <a:p>
            <a:fld id="{2D0F20F9-B171-8942-97B9-5E78A225A627}" type="datetime1">
              <a:rPr lang="ja-JP" altLang="en-US" smtClean="0"/>
              <a:pPr/>
              <a:t>2017/12/18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14750" y="18288"/>
            <a:ext cx="4457700" cy="329184"/>
          </a:xfrm>
          <a:prstGeom prst="rect">
            <a:avLst/>
          </a:prstGeom>
        </p:spPr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533400"/>
            <a:ext cx="8915400" cy="990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76400"/>
            <a:ext cx="4259580" cy="639762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167" b="0">
                <a:solidFill>
                  <a:schemeClr val="tx2"/>
                </a:solidFill>
              </a:defRPr>
            </a:lvl1pPr>
            <a:lvl2pPr marL="495285" indent="0">
              <a:buNone/>
              <a:defRPr sz="2167" b="1"/>
            </a:lvl2pPr>
            <a:lvl3pPr marL="990570" indent="0">
              <a:buNone/>
              <a:defRPr sz="1950" b="1"/>
            </a:lvl3pPr>
            <a:lvl4pPr marL="1485854" indent="0">
              <a:buNone/>
              <a:defRPr sz="1733" b="1"/>
            </a:lvl4pPr>
            <a:lvl5pPr marL="1981139" indent="0">
              <a:buNone/>
              <a:defRPr sz="1733" b="1"/>
            </a:lvl5pPr>
            <a:lvl6pPr marL="2476424" indent="0">
              <a:buNone/>
              <a:defRPr sz="1733" b="1"/>
            </a:lvl6pPr>
            <a:lvl7pPr marL="2971709" indent="0">
              <a:buNone/>
              <a:defRPr sz="1733" b="1"/>
            </a:lvl7pPr>
            <a:lvl8pPr marL="3466993" indent="0">
              <a:buNone/>
              <a:defRPr sz="1733" b="1"/>
            </a:lvl8pPr>
            <a:lvl9pPr marL="3962278" indent="0">
              <a:buNone/>
              <a:defRPr sz="173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438400"/>
            <a:ext cx="4259580" cy="3951288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167"/>
            </a:lvl2pPr>
            <a:lvl3pPr>
              <a:defRPr sz="1950"/>
            </a:lvl3pPr>
            <a:lvl4pPr>
              <a:defRPr sz="1733"/>
            </a:lvl4pPr>
            <a:lvl5pPr>
              <a:defRPr sz="1733"/>
            </a:lvl5pPr>
            <a:lvl6pPr>
              <a:defRPr sz="1733"/>
            </a:lvl6pPr>
            <a:lvl7pPr>
              <a:defRPr sz="1733"/>
            </a:lvl7pPr>
            <a:lvl8pPr>
              <a:defRPr sz="1733"/>
            </a:lvl8pPr>
            <a:lvl9pPr>
              <a:defRPr sz="173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1120" y="1676400"/>
            <a:ext cx="4259580" cy="639762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167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95285" indent="0">
              <a:buNone/>
              <a:defRPr sz="2167" b="1"/>
            </a:lvl2pPr>
            <a:lvl3pPr marL="990570" indent="0">
              <a:buNone/>
              <a:defRPr sz="1950" b="1"/>
            </a:lvl3pPr>
            <a:lvl4pPr marL="1485854" indent="0">
              <a:buNone/>
              <a:defRPr sz="1733" b="1"/>
            </a:lvl4pPr>
            <a:lvl5pPr marL="1981139" indent="0">
              <a:buNone/>
              <a:defRPr sz="1733" b="1"/>
            </a:lvl5pPr>
            <a:lvl6pPr marL="2476424" indent="0">
              <a:buNone/>
              <a:defRPr sz="1733" b="1"/>
            </a:lvl6pPr>
            <a:lvl7pPr marL="2971709" indent="0">
              <a:buNone/>
              <a:defRPr sz="1733" b="1"/>
            </a:lvl7pPr>
            <a:lvl8pPr marL="3466993" indent="0">
              <a:buNone/>
              <a:defRPr sz="1733" b="1"/>
            </a:lvl8pPr>
            <a:lvl9pPr marL="3962278" indent="0">
              <a:buNone/>
              <a:defRPr sz="173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1120" y="2438400"/>
            <a:ext cx="4259580" cy="3951288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167"/>
            </a:lvl2pPr>
            <a:lvl3pPr>
              <a:defRPr sz="1950"/>
            </a:lvl3pPr>
            <a:lvl4pPr>
              <a:defRPr sz="1733"/>
            </a:lvl4pPr>
            <a:lvl5pPr>
              <a:defRPr sz="1733"/>
            </a:lvl5pPr>
            <a:lvl6pPr>
              <a:defRPr sz="1733"/>
            </a:lvl6pPr>
            <a:lvl7pPr>
              <a:defRPr sz="1733"/>
            </a:lvl7pPr>
            <a:lvl8pPr>
              <a:defRPr sz="1733"/>
            </a:lvl8pPr>
            <a:lvl9pPr>
              <a:defRPr sz="173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95300" y="18288"/>
            <a:ext cx="3136900" cy="329184"/>
          </a:xfrm>
          <a:prstGeom prst="rect">
            <a:avLst/>
          </a:prstGeom>
        </p:spPr>
        <p:txBody>
          <a:bodyPr/>
          <a:lstStyle/>
          <a:p>
            <a:fld id="{0341310D-CB99-7744-AAA8-EEC9206A3130}" type="datetime1">
              <a:rPr lang="ja-JP" altLang="en-US" smtClean="0"/>
              <a:pPr/>
              <a:t>2017/12/18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714750" y="18288"/>
            <a:ext cx="4457700" cy="329184"/>
          </a:xfrm>
          <a:prstGeom prst="rect">
            <a:avLst/>
          </a:prstGeom>
        </p:spPr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598850" y="4045790"/>
            <a:ext cx="4709160" cy="86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533400"/>
            <a:ext cx="8915400" cy="9906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95300" y="18288"/>
            <a:ext cx="3136900" cy="329184"/>
          </a:xfrm>
          <a:prstGeom prst="rect">
            <a:avLst/>
          </a:prstGeom>
        </p:spPr>
        <p:txBody>
          <a:bodyPr/>
          <a:lstStyle/>
          <a:p>
            <a:fld id="{84566B44-1819-9B4B-AD19-C5FB60EB8EEF}" type="datetime1">
              <a:rPr lang="ja-JP" altLang="en-US" smtClean="0"/>
              <a:pPr/>
              <a:t>2017/12/18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14750" y="18288"/>
            <a:ext cx="4457700" cy="329184"/>
          </a:xfrm>
          <a:prstGeom prst="rect">
            <a:avLst/>
          </a:prstGeom>
        </p:spPr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95300" y="18288"/>
            <a:ext cx="3136900" cy="329184"/>
          </a:xfrm>
          <a:prstGeom prst="rect">
            <a:avLst/>
          </a:prstGeom>
        </p:spPr>
        <p:txBody>
          <a:bodyPr/>
          <a:lstStyle/>
          <a:p>
            <a:fld id="{41C54BEC-2F98-8046-A080-C5FEA449444A}" type="datetime1">
              <a:rPr lang="ja-JP" altLang="en-US" smtClean="0"/>
              <a:pPr/>
              <a:t>2017/12/18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714750" y="18288"/>
            <a:ext cx="4457700" cy="329184"/>
          </a:xfrm>
          <a:prstGeom prst="rect">
            <a:avLst/>
          </a:prstGeom>
        </p:spPr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792080"/>
            <a:ext cx="2318004" cy="1261872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6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9450" y="792080"/>
            <a:ext cx="6191250" cy="5577840"/>
          </a:xfrm>
          <a:prstGeom prst="rect">
            <a:avLst/>
          </a:prstGeom>
        </p:spPr>
        <p:txBody>
          <a:bodyPr/>
          <a:lstStyle>
            <a:lvl1pPr>
              <a:defRPr sz="3467"/>
            </a:lvl1pPr>
            <a:lvl2pPr>
              <a:defRPr sz="3033"/>
            </a:lvl2pPr>
            <a:lvl3pPr>
              <a:defRPr sz="2600"/>
            </a:lvl3pPr>
            <a:lvl4pPr>
              <a:defRPr sz="2167"/>
            </a:lvl4pPr>
            <a:lvl5pPr>
              <a:defRPr sz="2167"/>
            </a:lvl5pPr>
            <a:lvl6pPr>
              <a:defRPr sz="2167"/>
            </a:lvl6pPr>
            <a:lvl7pPr>
              <a:defRPr sz="2167"/>
            </a:lvl7pPr>
            <a:lvl8pPr>
              <a:defRPr sz="2167"/>
            </a:lvl8pPr>
            <a:lvl9pPr>
              <a:defRPr sz="2167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1" y="2130555"/>
            <a:ext cx="2318004" cy="42436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17"/>
            </a:lvl1pPr>
            <a:lvl2pPr marL="495285" indent="0">
              <a:buNone/>
              <a:defRPr sz="1300"/>
            </a:lvl2pPr>
            <a:lvl3pPr marL="990570" indent="0">
              <a:buNone/>
              <a:defRPr sz="1083"/>
            </a:lvl3pPr>
            <a:lvl4pPr marL="1485854" indent="0">
              <a:buNone/>
              <a:defRPr sz="975"/>
            </a:lvl4pPr>
            <a:lvl5pPr marL="1981139" indent="0">
              <a:buNone/>
              <a:defRPr sz="975"/>
            </a:lvl5pPr>
            <a:lvl6pPr marL="2476424" indent="0">
              <a:buNone/>
              <a:defRPr sz="975"/>
            </a:lvl6pPr>
            <a:lvl7pPr marL="2971709" indent="0">
              <a:buNone/>
              <a:defRPr sz="975"/>
            </a:lvl7pPr>
            <a:lvl8pPr marL="3466993" indent="0">
              <a:buNone/>
              <a:defRPr sz="975"/>
            </a:lvl8pPr>
            <a:lvl9pPr marL="3962278" indent="0">
              <a:buNone/>
              <a:defRPr sz="9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95300" y="18288"/>
            <a:ext cx="3136900" cy="329184"/>
          </a:xfrm>
          <a:prstGeom prst="rect">
            <a:avLst/>
          </a:prstGeom>
        </p:spPr>
        <p:txBody>
          <a:bodyPr/>
          <a:lstStyle/>
          <a:p>
            <a:fld id="{3346A14A-1E30-2C42-A179-0C0664B193F4}" type="datetime1">
              <a:rPr lang="ja-JP" altLang="en-US" smtClean="0"/>
              <a:pPr/>
              <a:t>2017/12/18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14750" y="18288"/>
            <a:ext cx="4457700" cy="329184"/>
          </a:xfrm>
          <a:prstGeom prst="rect">
            <a:avLst/>
          </a:prstGeom>
        </p:spPr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218201" y="3580140"/>
            <a:ext cx="5577840" cy="172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1" y="792480"/>
            <a:ext cx="2321237" cy="126492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96827" y="838201"/>
            <a:ext cx="6396423" cy="5500456"/>
          </a:xfrm>
          <a:prstGeom prst="rect">
            <a:avLst/>
          </a:prstGeo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467"/>
            </a:lvl1pPr>
            <a:lvl2pPr marL="495285" indent="0">
              <a:buNone/>
              <a:defRPr sz="3033"/>
            </a:lvl2pPr>
            <a:lvl3pPr marL="990570" indent="0">
              <a:buNone/>
              <a:defRPr sz="2600"/>
            </a:lvl3pPr>
            <a:lvl4pPr marL="1485854" indent="0">
              <a:buNone/>
              <a:defRPr sz="2167"/>
            </a:lvl4pPr>
            <a:lvl5pPr marL="1981139" indent="0">
              <a:buNone/>
              <a:defRPr sz="2167"/>
            </a:lvl5pPr>
            <a:lvl6pPr marL="2476424" indent="0">
              <a:buNone/>
              <a:defRPr sz="2167"/>
            </a:lvl6pPr>
            <a:lvl7pPr marL="2971709" indent="0">
              <a:buNone/>
              <a:defRPr sz="2167"/>
            </a:lvl7pPr>
            <a:lvl8pPr marL="3466993" indent="0">
              <a:buNone/>
              <a:defRPr sz="2167"/>
            </a:lvl8pPr>
            <a:lvl9pPr marL="3962278" indent="0">
              <a:buNone/>
              <a:defRPr sz="2167"/>
            </a:lvl9pPr>
          </a:lstStyle>
          <a:p>
            <a:r>
              <a:rPr lang="ja-JP" altLang="en-US"/>
              <a:t>プレースホルダーまでドラッグするかアイコンをクリックして図を追加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2133600"/>
            <a:ext cx="2318004" cy="42428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17"/>
            </a:lvl1pPr>
            <a:lvl2pPr marL="495285" indent="0">
              <a:buNone/>
              <a:defRPr sz="1300"/>
            </a:lvl2pPr>
            <a:lvl3pPr marL="990570" indent="0">
              <a:buNone/>
              <a:defRPr sz="1083"/>
            </a:lvl3pPr>
            <a:lvl4pPr marL="1485854" indent="0">
              <a:buNone/>
              <a:defRPr sz="975"/>
            </a:lvl4pPr>
            <a:lvl5pPr marL="1981139" indent="0">
              <a:buNone/>
              <a:defRPr sz="975"/>
            </a:lvl5pPr>
            <a:lvl6pPr marL="2476424" indent="0">
              <a:buNone/>
              <a:defRPr sz="975"/>
            </a:lvl6pPr>
            <a:lvl7pPr marL="2971709" indent="0">
              <a:buNone/>
              <a:defRPr sz="975"/>
            </a:lvl7pPr>
            <a:lvl8pPr marL="3466993" indent="0">
              <a:buNone/>
              <a:defRPr sz="975"/>
            </a:lvl8pPr>
            <a:lvl9pPr marL="3962278" indent="0">
              <a:buNone/>
              <a:defRPr sz="9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95300" y="18288"/>
            <a:ext cx="3136900" cy="329184"/>
          </a:xfrm>
          <a:prstGeom prst="rect">
            <a:avLst/>
          </a:prstGeom>
        </p:spPr>
        <p:txBody>
          <a:bodyPr/>
          <a:lstStyle/>
          <a:p>
            <a:fld id="{71B43782-F7DD-AB47-BE00-B5231A8A55D3}" type="datetime1">
              <a:rPr lang="ja-JP" altLang="en-US" smtClean="0"/>
              <a:pPr/>
              <a:t>2017/12/18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14750" y="18288"/>
            <a:ext cx="4457700" cy="329184"/>
          </a:xfrm>
          <a:prstGeom prst="rect">
            <a:avLst/>
          </a:prstGeom>
        </p:spPr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8267" y="6528816"/>
            <a:ext cx="11557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17" b="1">
                <a:solidFill>
                  <a:schemeClr val="tx1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1" r:id="rId1"/>
    <p:sldLayoutId id="2147484382" r:id="rId2"/>
    <p:sldLayoutId id="2147484383" r:id="rId3"/>
    <p:sldLayoutId id="2147484384" r:id="rId4"/>
    <p:sldLayoutId id="2147484385" r:id="rId5"/>
    <p:sldLayoutId id="2147484386" r:id="rId6"/>
    <p:sldLayoutId id="2147484387" r:id="rId7"/>
    <p:sldLayoutId id="2147484388" r:id="rId8"/>
    <p:sldLayoutId id="2147484389" r:id="rId9"/>
    <p:sldLayoutId id="2147484390" r:id="rId10"/>
    <p:sldLayoutId id="2147484391" r:id="rId11"/>
  </p:sldLayoutIdLst>
  <p:hf hdr="0" ftr="0" dt="0"/>
  <p:txStyles>
    <p:titleStyle>
      <a:lvl1pPr algn="l" defTabSz="990570" rtl="0" eaLnBrk="1" latinLnBrk="0" hangingPunct="1">
        <a:spcBef>
          <a:spcPct val="0"/>
        </a:spcBef>
        <a:buNone/>
        <a:defRPr kumimoji="1" sz="4333" kern="1200" spc="-108" baseline="0">
          <a:solidFill>
            <a:srgbClr val="000090"/>
          </a:solidFill>
          <a:latin typeface="メイリオ" panose="020B0604030504040204" pitchFamily="50" charset="-128"/>
          <a:ea typeface="メイリオ" panose="020B0604030504040204" pitchFamily="50" charset="-128"/>
          <a:cs typeface="メイリオ" panose="020B0604030504040204" pitchFamily="50" charset="-128"/>
        </a:defRPr>
      </a:lvl1pPr>
    </p:titleStyle>
    <p:bodyStyle>
      <a:lvl1pPr marL="198114" indent="-198114" algn="l" defTabSz="990570" rtl="0" eaLnBrk="1" latinLnBrk="0" hangingPunct="1">
        <a:spcBef>
          <a:spcPct val="20000"/>
        </a:spcBef>
        <a:buClrTx/>
        <a:buSzPct val="85000"/>
        <a:buFont typeface="Arial" pitchFamily="34" charset="0"/>
        <a:buChar char="•"/>
        <a:defRPr kumimoji="1" sz="2600" kern="1200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  <a:cs typeface="メイリオ" panose="020B0604030504040204" pitchFamily="50" charset="-128"/>
        </a:defRPr>
      </a:lvl1pPr>
      <a:lvl2pPr marL="495285" indent="-198114" algn="l" defTabSz="990570" rtl="0" eaLnBrk="1" latinLnBrk="0" hangingPunct="1">
        <a:spcBef>
          <a:spcPct val="20000"/>
        </a:spcBef>
        <a:buClrTx/>
        <a:buSzPct val="85000"/>
        <a:buFont typeface="Arial" pitchFamily="34" charset="0"/>
        <a:buChar char="•"/>
        <a:defRPr kumimoji="1" sz="2167" kern="1200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  <a:cs typeface="メイリオ" panose="020B0604030504040204" pitchFamily="50" charset="-128"/>
        </a:defRPr>
      </a:lvl2pPr>
      <a:lvl3pPr marL="792456" indent="-198114" algn="l" defTabSz="990570" rtl="0" eaLnBrk="1" latinLnBrk="0" hangingPunct="1">
        <a:spcBef>
          <a:spcPct val="20000"/>
        </a:spcBef>
        <a:buClrTx/>
        <a:buSzPct val="90000"/>
        <a:buFont typeface="Arial" pitchFamily="34" charset="0"/>
        <a:buChar char="•"/>
        <a:defRPr kumimoji="1" sz="1950" kern="1200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  <a:cs typeface="メイリオ" panose="020B0604030504040204" pitchFamily="50" charset="-128"/>
        </a:defRPr>
      </a:lvl3pPr>
      <a:lvl4pPr marL="1089626" indent="-198114" algn="l" defTabSz="990570" rtl="0" eaLnBrk="1" latinLnBrk="0" hangingPunct="1">
        <a:spcBef>
          <a:spcPct val="20000"/>
        </a:spcBef>
        <a:buClrTx/>
        <a:buFont typeface="Arial" pitchFamily="34" charset="0"/>
        <a:buChar char="•"/>
        <a:defRPr kumimoji="1" sz="1733" kern="1200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  <a:cs typeface="メイリオ" panose="020B0604030504040204" pitchFamily="50" charset="-128"/>
        </a:defRPr>
      </a:lvl4pPr>
      <a:lvl5pPr marL="1287740" indent="-148585" algn="l" defTabSz="990570" rtl="0" eaLnBrk="1" latinLnBrk="0" hangingPunct="1">
        <a:spcBef>
          <a:spcPct val="20000"/>
        </a:spcBef>
        <a:buClrTx/>
        <a:buSzPct val="100000"/>
        <a:buFont typeface="Arial" pitchFamily="34" charset="0"/>
        <a:buChar char="•"/>
        <a:defRPr kumimoji="1" sz="1517" kern="1200" baseline="0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  <a:cs typeface="メイリオ" panose="020B0604030504040204" pitchFamily="50" charset="-128"/>
        </a:defRPr>
      </a:lvl5pPr>
      <a:lvl6pPr marL="1485854" indent="-198114" algn="l" defTabSz="99057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kumimoji="1" sz="1408" kern="1200">
          <a:solidFill>
            <a:schemeClr val="tx1"/>
          </a:solidFill>
          <a:latin typeface="+mn-lt"/>
          <a:ea typeface="+mn-ea"/>
          <a:cs typeface="+mn-cs"/>
        </a:defRPr>
      </a:lvl6pPr>
      <a:lvl7pPr marL="1683968" indent="-198114" algn="l" defTabSz="99057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kumimoji="1" sz="1408" kern="1200">
          <a:solidFill>
            <a:schemeClr val="tx1"/>
          </a:solidFill>
          <a:latin typeface="+mn-lt"/>
          <a:ea typeface="+mn-ea"/>
          <a:cs typeface="+mn-cs"/>
        </a:defRPr>
      </a:lvl7pPr>
      <a:lvl8pPr marL="1882082" indent="-198114" algn="l" defTabSz="99057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kumimoji="1" sz="1408" kern="1200">
          <a:solidFill>
            <a:schemeClr val="tx1"/>
          </a:solidFill>
          <a:latin typeface="+mn-lt"/>
          <a:ea typeface="+mn-ea"/>
          <a:cs typeface="+mn-cs"/>
        </a:defRPr>
      </a:lvl8pPr>
      <a:lvl9pPr marL="2080196" indent="-198114" algn="l" defTabSz="99057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kumimoji="1" sz="140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85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70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54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39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24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9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6993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278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0" y="-3238"/>
            <a:ext cx="9906000" cy="538789"/>
          </a:xfrm>
          <a:prstGeom prst="rect">
            <a:avLst/>
          </a:prstGeom>
          <a:solidFill>
            <a:srgbClr val="FF0000">
              <a:alpha val="7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62"/>
          </a:p>
        </p:txBody>
      </p:sp>
      <p:sp>
        <p:nvSpPr>
          <p:cNvPr id="8" name="正方形/長方形 7"/>
          <p:cNvSpPr/>
          <p:nvPr userDrawn="1"/>
        </p:nvSpPr>
        <p:spPr>
          <a:xfrm>
            <a:off x="0" y="6572423"/>
            <a:ext cx="9906000" cy="288925"/>
          </a:xfrm>
          <a:prstGeom prst="rect">
            <a:avLst/>
          </a:prstGeom>
          <a:solidFill>
            <a:srgbClr val="FF0000">
              <a:alpha val="7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62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8267" y="6528816"/>
            <a:ext cx="11557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17" b="1">
                <a:solidFill>
                  <a:schemeClr val="tx1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056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93" r:id="rId1"/>
    <p:sldLayoutId id="2147484394" r:id="rId2"/>
    <p:sldLayoutId id="2147484395" r:id="rId3"/>
    <p:sldLayoutId id="2147484396" r:id="rId4"/>
    <p:sldLayoutId id="2147484397" r:id="rId5"/>
    <p:sldLayoutId id="2147484398" r:id="rId6"/>
    <p:sldLayoutId id="2147484399" r:id="rId7"/>
    <p:sldLayoutId id="2147484400" r:id="rId8"/>
    <p:sldLayoutId id="2147484401" r:id="rId9"/>
    <p:sldLayoutId id="2147484402" r:id="rId10"/>
    <p:sldLayoutId id="21474844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30.png"/><Relationship Id="rId3" Type="http://schemas.openxmlformats.org/officeDocument/2006/relationships/hyperlink" Target="http://nishide.blghp.jp/article/14632935.html" TargetMode="External"/><Relationship Id="rId7" Type="http://schemas.openxmlformats.org/officeDocument/2006/relationships/hyperlink" Target="http://store.shopping.yahoo.co.jp/dreamotasuke/duosg11903.html" TargetMode="External"/><Relationship Id="rId12" Type="http://schemas.microsoft.com/office/2007/relationships/diagramDrawing" Target="../diagrams/drawing2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jpeg"/><Relationship Id="rId11" Type="http://schemas.openxmlformats.org/officeDocument/2006/relationships/diagramColors" Target="../diagrams/colors2.xml"/><Relationship Id="rId5" Type="http://schemas.openxmlformats.org/officeDocument/2006/relationships/hyperlink" Target="http://item.rakuten.co.jp/auc-akaritorimado/duopg-hisikurosu-sash-165112/" TargetMode="External"/><Relationship Id="rId10" Type="http://schemas.openxmlformats.org/officeDocument/2006/relationships/diagramQuickStyle" Target="../diagrams/quickStyle2.xml"/><Relationship Id="rId4" Type="http://schemas.openxmlformats.org/officeDocument/2006/relationships/image" Target="../media/image28.jpeg"/><Relationship Id="rId9" Type="http://schemas.openxmlformats.org/officeDocument/2006/relationships/diagramLayout" Target="../diagrams/layout2.xml"/><Relationship Id="rId14" Type="http://schemas.openxmlformats.org/officeDocument/2006/relationships/hyperlink" Target="http://www.across-go.net/kakou/s_shijisho.html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4.png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blogs.itmedia.co.jp/marketing168/2016/06/it_7.html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chart" Target="../charts/chart2.xml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chart" Target="../charts/chart3.xml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正方形/長方形 62"/>
          <p:cNvSpPr/>
          <p:nvPr/>
        </p:nvSpPr>
        <p:spPr>
          <a:xfrm>
            <a:off x="3295" y="2116570"/>
            <a:ext cx="9906002" cy="3622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62" dirty="0"/>
          </a:p>
        </p:txBody>
      </p:sp>
      <p:sp>
        <p:nvSpPr>
          <p:cNvPr id="61" name="正方形/長方形 60"/>
          <p:cNvSpPr/>
          <p:nvPr/>
        </p:nvSpPr>
        <p:spPr>
          <a:xfrm>
            <a:off x="1" y="1915897"/>
            <a:ext cx="9933680" cy="279568"/>
          </a:xfrm>
          <a:prstGeom prst="rect">
            <a:avLst/>
          </a:prstGeom>
          <a:solidFill>
            <a:srgbClr val="FD201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62"/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3122544" y="569901"/>
            <a:ext cx="3660912" cy="98488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zh-TW" altLang="en-US" sz="3200" b="1" dirty="0">
                <a:ln w="0">
                  <a:noFill/>
                </a:ln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銘傳大學　設計學院</a:t>
            </a:r>
            <a:endParaRPr lang="en-US" altLang="zh-TW" sz="3200" b="1" dirty="0">
              <a:ln w="0">
                <a:noFill/>
              </a:ln>
              <a:latin typeface="微軟正黑體" panose="020B0604030504040204" pitchFamily="34" charset="-120"/>
              <a:ea typeface="微軟正黑體" panose="020B0604030504040204" pitchFamily="34" charset="-120"/>
              <a:cs typeface="Aharoni" panose="02010803020104030203" pitchFamily="2" charset="-79"/>
            </a:endParaRPr>
          </a:p>
          <a:p>
            <a:pPr algn="ctr"/>
            <a:r>
              <a:rPr lang="zh-TW" altLang="en-US" sz="3200" b="1" dirty="0">
                <a:ln w="0">
                  <a:noFill/>
                </a:ln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實習計畫</a:t>
            </a:r>
            <a:endParaRPr lang="en-US" altLang="ja-JP" sz="3200" b="1" dirty="0">
              <a:ln w="0">
                <a:noFill/>
              </a:ln>
              <a:latin typeface="微軟正黑體" panose="020B0604030504040204" pitchFamily="34" charset="-120"/>
              <a:ea typeface="微軟正黑體" panose="020B0604030504040204" pitchFamily="34" charset="-120"/>
              <a:cs typeface="Aharoni" panose="02010803020104030203" pitchFamily="2" charset="-79"/>
            </a:endParaRPr>
          </a:p>
        </p:txBody>
      </p:sp>
      <p:sp>
        <p:nvSpPr>
          <p:cNvPr id="65" name="正方形/長方形 64"/>
          <p:cNvSpPr/>
          <p:nvPr/>
        </p:nvSpPr>
        <p:spPr>
          <a:xfrm>
            <a:off x="1" y="5492982"/>
            <a:ext cx="9909296" cy="302674"/>
          </a:xfrm>
          <a:prstGeom prst="rect">
            <a:avLst/>
          </a:prstGeom>
          <a:solidFill>
            <a:srgbClr val="FD201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62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71625" y="2042632"/>
            <a:ext cx="575026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600" dirty="0">
                <a:solidFill>
                  <a:schemeClr val="bg1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Taiwanese    </a:t>
            </a:r>
          </a:p>
          <a:p>
            <a:r>
              <a:rPr kumimoji="1" lang="en-US" altLang="ja-JP" sz="5600" dirty="0">
                <a:solidFill>
                  <a:schemeClr val="bg1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 student's</a:t>
            </a:r>
          </a:p>
          <a:p>
            <a:r>
              <a:rPr kumimoji="1" lang="en-US" altLang="ja-JP" sz="5600" dirty="0">
                <a:solidFill>
                  <a:schemeClr val="bg1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  recruitment</a:t>
            </a:r>
          </a:p>
          <a:p>
            <a:r>
              <a:rPr kumimoji="1" lang="en-US" altLang="ja-JP" sz="5600" dirty="0">
                <a:solidFill>
                  <a:schemeClr val="bg1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   internship </a:t>
            </a:r>
          </a:p>
        </p:txBody>
      </p:sp>
      <p:pic>
        <p:nvPicPr>
          <p:cNvPr id="13" name="図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064" y="5795656"/>
            <a:ext cx="1209554" cy="97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7196156" y="6173825"/>
            <a:ext cx="2532542" cy="405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451" tIns="48226" rIns="96451" bIns="48226">
            <a:spAutoFit/>
          </a:bodyPr>
          <a:lstStyle>
            <a:lvl1pPr>
              <a:spcBef>
                <a:spcPct val="20000"/>
              </a:spcBef>
              <a:buChar char="•"/>
              <a:defRPr kumimoji="1" sz="3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0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株式会社</a:t>
            </a:r>
            <a:r>
              <a:rPr lang="en-US" altLang="ja-JP" sz="20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JOA</a:t>
            </a:r>
            <a:r>
              <a:rPr lang="ja-JP" altLang="en-US" sz="20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キャリア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2848" y="2252443"/>
            <a:ext cx="4750964" cy="3162361"/>
          </a:xfrm>
          <a:prstGeom prst="rect">
            <a:avLst/>
          </a:prstGeom>
        </p:spPr>
      </p:pic>
      <p:pic>
        <p:nvPicPr>
          <p:cNvPr id="1026" name="Picture 2" descr="「銘傳大學」的圖片搜尋結果">
            <a:extLst>
              <a:ext uri="{FF2B5EF4-FFF2-40B4-BE49-F238E27FC236}">
                <a16:creationId xmlns:a16="http://schemas.microsoft.com/office/drawing/2014/main" xmlns="" id="{233391CE-A60D-427C-967B-696ABA750F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766" y="301594"/>
            <a:ext cx="1346118" cy="1346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銘傳大學設計學院">
            <a:extLst>
              <a:ext uri="{FF2B5EF4-FFF2-40B4-BE49-F238E27FC236}">
                <a16:creationId xmlns:a16="http://schemas.microsoft.com/office/drawing/2014/main" xmlns="" id="{927FEC1D-C180-45A7-87CC-9D3E10A2FE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3148" y="569901"/>
            <a:ext cx="249555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37143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xmlns="" id="{C64B8F97-725E-4CE2-BD07-FB586AB62EA5}"/>
              </a:ext>
            </a:extLst>
          </p:cNvPr>
          <p:cNvSpPr txBox="1"/>
          <p:nvPr/>
        </p:nvSpPr>
        <p:spPr>
          <a:xfrm>
            <a:off x="106137" y="98739"/>
            <a:ext cx="35189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關於接受實習合作的預定企業</a:t>
            </a:r>
            <a:endParaRPr kumimoji="1" lang="en-US" altLang="zh-TW" sz="20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" name="スライド番号プレースホルダー 3">
            <a:extLst>
              <a:ext uri="{FF2B5EF4-FFF2-40B4-BE49-F238E27FC236}">
                <a16:creationId xmlns:a16="http://schemas.microsoft.com/office/drawing/2014/main" xmlns="" id="{4B18AAD2-E8FD-4EC3-ABAC-FAB5DC63C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77150" y="6505067"/>
            <a:ext cx="2228850" cy="365125"/>
          </a:xfrm>
        </p:spPr>
        <p:txBody>
          <a:bodyPr/>
          <a:lstStyle/>
          <a:p>
            <a:r>
              <a:rPr lang="en-US" altLang="ja-JP" dirty="0">
                <a:solidFill>
                  <a:schemeClr val="bg1"/>
                </a:solidFill>
              </a:rPr>
              <a:t>11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xmlns="" id="{29013F19-5738-42FD-A915-570C431938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136" y="588593"/>
            <a:ext cx="861813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■</a:t>
            </a:r>
            <a:r>
              <a:rPr kumimoji="0" lang="zh-TW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關於實習中的業務</a:t>
            </a:r>
            <a:endParaRPr kumimoji="0" lang="ja-JP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xmlns="" id="{A26C7D0C-3377-4BFF-A667-4EECF6BE442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7564651" y="98739"/>
            <a:ext cx="2235212" cy="1408982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xmlns="" id="{A553619F-2626-4C67-A53A-15CDB7D7D19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265789" y="4207170"/>
            <a:ext cx="2781933" cy="2160454"/>
          </a:xfrm>
          <a:prstGeom prst="rect">
            <a:avLst/>
          </a:prstGeom>
          <a:ln w="15875">
            <a:solidFill>
              <a:schemeClr val="accent1"/>
            </a:solidFill>
          </a:ln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xmlns="" id="{4AF43AA5-4149-4978-8EF3-6A71C6AD6CB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6893349" y="3867114"/>
            <a:ext cx="2746862" cy="2562408"/>
          </a:xfrm>
          <a:prstGeom prst="rect">
            <a:avLst/>
          </a:prstGeom>
          <a:noFill/>
          <a:ln w="15875">
            <a:solidFill>
              <a:schemeClr val="accent1"/>
            </a:solidFill>
          </a:ln>
        </p:spPr>
      </p:pic>
      <p:graphicFrame>
        <p:nvGraphicFramePr>
          <p:cNvPr id="15" name="図表 14">
            <a:extLst>
              <a:ext uri="{FF2B5EF4-FFF2-40B4-BE49-F238E27FC236}">
                <a16:creationId xmlns:a16="http://schemas.microsoft.com/office/drawing/2014/main" xmlns="" id="{1BD14559-CC10-4DD4-A0BD-5FEEC13F5E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82412472"/>
              </p:ext>
            </p:extLst>
          </p:nvPr>
        </p:nvGraphicFramePr>
        <p:xfrm>
          <a:off x="106136" y="1357442"/>
          <a:ext cx="9693726" cy="17038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6" name="圓角矩形 14">
            <a:extLst>
              <a:ext uri="{FF2B5EF4-FFF2-40B4-BE49-F238E27FC236}">
                <a16:creationId xmlns:a16="http://schemas.microsoft.com/office/drawing/2014/main" xmlns="" id="{49C97961-E531-48E3-9AE9-866C66CAF015}"/>
              </a:ext>
            </a:extLst>
          </p:cNvPr>
          <p:cNvSpPr/>
          <p:nvPr/>
        </p:nvSpPr>
        <p:spPr>
          <a:xfrm>
            <a:off x="106137" y="1086442"/>
            <a:ext cx="2941585" cy="402986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TW" altLang="en-US" b="1" dirty="0">
                <a:latin typeface="游明朝" panose="02020400000000000000" pitchFamily="18" charset="-128"/>
                <a:ea typeface="游明朝" panose="02020400000000000000" pitchFamily="18" charset="-128"/>
              </a:rPr>
              <a:t>完成製品的流程</a:t>
            </a:r>
          </a:p>
        </p:txBody>
      </p:sp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xmlns="" id="{09C5359E-8E91-411D-A1ED-75F2C9784FE7}"/>
              </a:ext>
            </a:extLst>
          </p:cNvPr>
          <p:cNvSpPr/>
          <p:nvPr/>
        </p:nvSpPr>
        <p:spPr>
          <a:xfrm>
            <a:off x="1937288" y="1596302"/>
            <a:ext cx="3983065" cy="1195149"/>
          </a:xfrm>
          <a:prstGeom prst="round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xmlns="" id="{C2F0ADE4-2A81-47FC-8272-06779F4D3277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4"/>
              </a:ext>
            </a:extLst>
          </a:blip>
          <a:stretch>
            <a:fillRect/>
          </a:stretch>
        </p:blipFill>
        <p:spPr>
          <a:xfrm>
            <a:off x="3916930" y="3948173"/>
            <a:ext cx="1918882" cy="2553646"/>
          </a:xfrm>
          <a:prstGeom prst="rect">
            <a:avLst/>
          </a:prstGeom>
        </p:spPr>
      </p:pic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xmlns="" id="{E3D51001-F807-4626-B783-93E72C65B897}"/>
              </a:ext>
            </a:extLst>
          </p:cNvPr>
          <p:cNvSpPr txBox="1"/>
          <p:nvPr/>
        </p:nvSpPr>
        <p:spPr>
          <a:xfrm>
            <a:off x="508885" y="2916500"/>
            <a:ext cx="89612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■</a:t>
            </a:r>
            <a:r>
              <a:rPr lang="zh-TW" altLang="en-US" dirty="0"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繪製立體製圖</a:t>
            </a:r>
            <a:r>
              <a:rPr lang="ja-JP" altLang="en-US" dirty="0"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：</a:t>
            </a:r>
            <a:r>
              <a:rPr lang="ja-JP" altLang="zh-TW" dirty="0"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使用</a:t>
            </a:r>
            <a:r>
              <a:rPr lang="en-US" altLang="zh-TW" dirty="0"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CAD</a:t>
            </a:r>
            <a:r>
              <a:rPr lang="ja-JP" altLang="zh-TW" dirty="0"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，以設計圖</a:t>
            </a:r>
            <a:r>
              <a:rPr lang="zh-TW" altLang="zh-TW" dirty="0"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為基礎</a:t>
            </a:r>
            <a:r>
              <a:rPr lang="zh-TW" altLang="en-US" dirty="0"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做</a:t>
            </a:r>
            <a:r>
              <a:rPr lang="zh-TW" altLang="zh-TW" dirty="0"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立體機械製圖。</a:t>
            </a:r>
          </a:p>
          <a:p>
            <a:r>
              <a:rPr lang="ja-JP" altLang="en-US" dirty="0"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　　　　　　</a:t>
            </a:r>
            <a:endParaRPr lang="en-US" altLang="ja-JP" dirty="0"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r>
              <a:rPr lang="ja-JP" altLang="en-US" dirty="0"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■</a:t>
            </a:r>
            <a:r>
              <a:rPr lang="zh-TW" altLang="en-US" dirty="0"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制定操作指令</a:t>
            </a:r>
            <a:r>
              <a:rPr lang="ja-JP" altLang="en-US" dirty="0"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：</a:t>
            </a:r>
            <a:r>
              <a:rPr lang="zh-TW" altLang="zh-TW" dirty="0"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使用</a:t>
            </a:r>
            <a:r>
              <a:rPr lang="en-US" altLang="zh-TW" dirty="0"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PC</a:t>
            </a:r>
            <a:r>
              <a:rPr lang="zh-TW" altLang="zh-TW" dirty="0"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，以立體機械製圖制定操作指令。</a:t>
            </a:r>
          </a:p>
        </p:txBody>
      </p:sp>
    </p:spTree>
    <p:extLst>
      <p:ext uri="{BB962C8B-B14F-4D97-AF65-F5344CB8AC3E}">
        <p14:creationId xmlns:p14="http://schemas.microsoft.com/office/powerpoint/2010/main" val="20235745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06138" y="100099"/>
            <a:ext cx="45448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實習期間的工資細節與所需的申請文件</a:t>
            </a:r>
            <a:endParaRPr kumimoji="1" lang="ja-JP" altLang="en-US" sz="20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7677150" y="6505067"/>
            <a:ext cx="2228850" cy="365125"/>
          </a:xfrm>
        </p:spPr>
        <p:txBody>
          <a:bodyPr/>
          <a:lstStyle/>
          <a:p>
            <a:r>
              <a:rPr lang="en-US" altLang="ja-JP" dirty="0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177039" y="828126"/>
            <a:ext cx="1186330" cy="454408"/>
          </a:xfrm>
          <a:prstGeom prst="rect">
            <a:avLst/>
          </a:prstGeom>
          <a:solidFill>
            <a:srgbClr val="CC9900"/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TW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基本薪資</a:t>
            </a:r>
            <a:endParaRPr kumimoji="1" lang="ja-JP" altLang="en-US" sz="16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79410" y="2221047"/>
            <a:ext cx="12022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基本費用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453704" y="761422"/>
            <a:ext cx="8769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培訓薪資：</a:t>
            </a:r>
            <a:r>
              <a:rPr lang="en-US" altLang="zh-TW" sz="24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</a:t>
            </a:r>
            <a:r>
              <a:rPr lang="en-US" altLang="ja-JP" sz="24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4</a:t>
            </a:r>
            <a:r>
              <a:rPr lang="en-US" altLang="zh-TW" sz="24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〜1</a:t>
            </a:r>
            <a:r>
              <a:rPr lang="en-US" altLang="ja-JP" sz="24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8</a:t>
            </a:r>
            <a:r>
              <a:rPr lang="zh-TW" altLang="en-US" sz="24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萬</a:t>
            </a:r>
            <a:r>
              <a:rPr lang="zh-TW" altLang="en-US" sz="16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日元</a:t>
            </a:r>
            <a:r>
              <a:rPr kumimoji="1" lang="zh-TW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（不含稅）</a:t>
            </a:r>
            <a:r>
              <a:rPr kumimoji="1" lang="en-US" altLang="zh-TW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/</a:t>
            </a:r>
            <a:r>
              <a:rPr kumimoji="1" lang="zh-TW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名</a:t>
            </a:r>
            <a:r>
              <a:rPr kumimoji="1" lang="en-US" altLang="zh-TW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/</a:t>
            </a:r>
            <a:r>
              <a:rPr kumimoji="1" lang="zh-TW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月，在隔月的</a:t>
            </a:r>
            <a:r>
              <a:rPr kumimoji="1" lang="en-US" altLang="zh-TW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15</a:t>
            </a:r>
            <a:r>
              <a:rPr kumimoji="1" lang="zh-TW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號入帳</a:t>
            </a:r>
            <a:endParaRPr kumimoji="1"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597769" y="1298514"/>
            <a:ext cx="77500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■</a:t>
            </a:r>
            <a:r>
              <a:rPr lang="zh-TW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工作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内容：</a:t>
            </a:r>
            <a:r>
              <a:rPr lang="zh-TW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住宅材料的設計工作</a:t>
            </a:r>
          </a:p>
          <a:p>
            <a:r>
              <a:rPr lang="zh-TW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使用</a:t>
            </a:r>
            <a:r>
              <a:rPr lang="en-US" altLang="zh-TW" sz="1400" dirty="0" err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autoCAD</a:t>
            </a:r>
            <a:r>
              <a:rPr lang="zh-TW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製圖以及製作規格書。</a:t>
            </a:r>
          </a:p>
          <a:p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■</a:t>
            </a:r>
            <a:r>
              <a:rPr lang="zh-TW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工作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時間：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8:30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～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17:20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</a:t>
            </a:r>
            <a:r>
              <a:rPr lang="zh-TW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實際工作時數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：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7</a:t>
            </a:r>
            <a:r>
              <a:rPr lang="zh-TW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小時</a:t>
            </a:r>
            <a:r>
              <a:rPr lang="en-US" altLang="zh-TW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50</a:t>
            </a:r>
            <a:r>
              <a:rPr lang="zh-TW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分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</a:t>
            </a:r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zh-TW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※</a:t>
            </a:r>
            <a:r>
              <a:rPr lang="zh-TW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休息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時間：</a:t>
            </a:r>
            <a:r>
              <a:rPr lang="zh-TW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共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</a:t>
            </a:r>
            <a:r>
              <a:rPr lang="zh-TW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小時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</a:t>
            </a:r>
            <a:r>
              <a:rPr lang="zh-TW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早上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、</a:t>
            </a:r>
            <a:r>
              <a:rPr lang="zh-TW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中午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、</a:t>
            </a:r>
            <a:r>
              <a:rPr lang="zh-TW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下午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</a:t>
            </a:r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■</a:t>
            </a:r>
            <a:r>
              <a:rPr lang="zh-TW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工作日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：</a:t>
            </a:r>
            <a:r>
              <a:rPr lang="zh-TW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周一至周五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※</a:t>
            </a:r>
            <a:r>
              <a:rPr lang="zh-TW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休息日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：</a:t>
            </a:r>
            <a:r>
              <a:rPr lang="zh-TW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周六、周日、國定假日</a:t>
            </a:r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■</a:t>
            </a:r>
            <a:r>
              <a:rPr lang="zh-TW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備有宿舍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、</a:t>
            </a:r>
            <a:r>
              <a:rPr lang="zh-TW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不附餐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</a:t>
            </a:r>
            <a:r>
              <a:rPr lang="zh-TW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午餐可至食堂用餐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</a:t>
            </a:r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■</a:t>
            </a:r>
            <a:r>
              <a:rPr lang="zh-TW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可出借企業指定的工作服</a:t>
            </a:r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179410" y="4167598"/>
            <a:ext cx="1183959" cy="2272898"/>
          </a:xfrm>
          <a:prstGeom prst="rect">
            <a:avLst/>
          </a:prstGeom>
          <a:solidFill>
            <a:srgbClr val="CC9900"/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79411" y="5215775"/>
            <a:ext cx="12022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申請</a:t>
            </a:r>
            <a:r>
              <a:rPr kumimoji="1" lang="zh-TW" altLang="en-US" sz="16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資料</a:t>
            </a:r>
            <a:endParaRPr kumimoji="1" lang="ja-JP" altLang="en-US" sz="16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cxnSp>
        <p:nvCxnSpPr>
          <p:cNvPr id="15" name="直線コネクタ 14"/>
          <p:cNvCxnSpPr/>
          <p:nvPr/>
        </p:nvCxnSpPr>
        <p:spPr>
          <a:xfrm>
            <a:off x="59809" y="3972326"/>
            <a:ext cx="9288000" cy="0"/>
          </a:xfrm>
          <a:prstGeom prst="line">
            <a:avLst/>
          </a:prstGeom>
          <a:ln w="28575">
            <a:solidFill>
              <a:srgbClr val="76717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xmlns="" id="{2D236CB8-E598-471F-9628-701CE828FAFB}"/>
              </a:ext>
            </a:extLst>
          </p:cNvPr>
          <p:cNvSpPr/>
          <p:nvPr/>
        </p:nvSpPr>
        <p:spPr>
          <a:xfrm>
            <a:off x="177039" y="1383247"/>
            <a:ext cx="1186330" cy="2381232"/>
          </a:xfrm>
          <a:prstGeom prst="rect">
            <a:avLst/>
          </a:prstGeom>
          <a:solidFill>
            <a:srgbClr val="CC9900"/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業務</a:t>
            </a:r>
            <a:r>
              <a:rPr kumimoji="1" lang="zh-TW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細節</a:t>
            </a:r>
            <a:endParaRPr kumimoji="1" lang="ja-JP" altLang="en-US" sz="16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6" name="テキスト ボックス 16"/>
          <p:cNvSpPr txBox="1"/>
          <p:nvPr/>
        </p:nvSpPr>
        <p:spPr>
          <a:xfrm>
            <a:off x="1662561" y="4230890"/>
            <a:ext cx="65646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①在留資格認定</a:t>
            </a:r>
            <a:r>
              <a:rPr lang="zh-TW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證明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交付申請書</a:t>
            </a:r>
          </a:p>
          <a:p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②</a:t>
            </a:r>
            <a:r>
              <a:rPr lang="zh-TW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證件照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</a:t>
            </a:r>
            <a:r>
              <a:rPr lang="zh-TW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直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４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CM×</a:t>
            </a:r>
            <a:r>
              <a:rPr lang="zh-TW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橫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３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CM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</a:t>
            </a:r>
            <a:r>
              <a:rPr lang="zh-TW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１張</a:t>
            </a:r>
            <a:endParaRPr lang="ja-JP" altLang="en-US" sz="16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③</a:t>
            </a:r>
            <a:r>
              <a:rPr lang="zh-TW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回信用的信封一個</a:t>
            </a:r>
            <a:endParaRPr lang="ja-JP" altLang="en-US" sz="16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④</a:t>
            </a:r>
            <a:r>
              <a:rPr lang="zh-TW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申請人的在學證明書</a:t>
            </a:r>
            <a:endParaRPr lang="en-US" altLang="zh-TW" sz="16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⑤</a:t>
            </a:r>
            <a:r>
              <a:rPr lang="zh-TW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身分證副本</a:t>
            </a:r>
            <a:endParaRPr lang="en-US" altLang="zh-TW" sz="16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⑥</a:t>
            </a:r>
            <a:r>
              <a:rPr lang="zh-TW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大學與引入企業之契約書</a:t>
            </a:r>
            <a:endParaRPr lang="ja-JP" altLang="en-US" sz="16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⑦</a:t>
            </a:r>
            <a:r>
              <a:rPr lang="zh-TW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大學的承認書、推薦狀與相關單位所獲得的教育課程證明資料</a:t>
            </a:r>
            <a:endParaRPr lang="ja-JP" altLang="en-US" sz="16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⑧</a:t>
            </a:r>
            <a:r>
              <a:rPr lang="zh-TW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為取得在留資格而需要的培訓細節</a:t>
            </a:r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⑨</a:t>
            </a:r>
            <a:r>
              <a:rPr lang="zh-TW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歷來的在留證明、大學的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修業年限</a:t>
            </a:r>
            <a:r>
              <a:rPr lang="zh-TW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endParaRPr lang="ja-JP" altLang="en-US" sz="16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661696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xmlns="" id="{684EC24C-C947-4854-8A2D-DFBD4F93E7B3}"/>
              </a:ext>
            </a:extLst>
          </p:cNvPr>
          <p:cNvSpPr txBox="1"/>
          <p:nvPr/>
        </p:nvSpPr>
        <p:spPr>
          <a:xfrm>
            <a:off x="106138" y="100099"/>
            <a:ext cx="2492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實習期間的公寓資訊</a:t>
            </a:r>
            <a:endParaRPr kumimoji="1" lang="ja-JP" altLang="en-US" sz="20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xmlns="" id="{2244806C-FECA-4EE2-B6DB-B98CE822B78F}"/>
              </a:ext>
            </a:extLst>
          </p:cNvPr>
          <p:cNvGrpSpPr/>
          <p:nvPr/>
        </p:nvGrpSpPr>
        <p:grpSpPr>
          <a:xfrm>
            <a:off x="185981" y="616057"/>
            <a:ext cx="9531457" cy="5831238"/>
            <a:chOff x="2533650" y="1695450"/>
            <a:chExt cx="6591300" cy="4219575"/>
          </a:xfrm>
        </p:grpSpPr>
        <p:pic>
          <p:nvPicPr>
            <p:cNvPr id="5" name="図 4">
              <a:extLst>
                <a:ext uri="{FF2B5EF4-FFF2-40B4-BE49-F238E27FC236}">
                  <a16:creationId xmlns:a16="http://schemas.microsoft.com/office/drawing/2014/main" xmlns="" id="{15260D20-5BD6-4A98-96AE-A9C7EF0C51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33650" y="1695450"/>
              <a:ext cx="4838700" cy="3467100"/>
            </a:xfrm>
            <a:prstGeom prst="rect">
              <a:avLst/>
            </a:prstGeom>
          </p:spPr>
        </p:pic>
        <p:pic>
          <p:nvPicPr>
            <p:cNvPr id="6" name="図 5">
              <a:extLst>
                <a:ext uri="{FF2B5EF4-FFF2-40B4-BE49-F238E27FC236}">
                  <a16:creationId xmlns:a16="http://schemas.microsoft.com/office/drawing/2014/main" xmlns="" id="{98723069-6604-4963-97CE-C364ECA7AE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72350" y="1695450"/>
              <a:ext cx="1752600" cy="4219575"/>
            </a:xfrm>
            <a:prstGeom prst="rect">
              <a:avLst/>
            </a:prstGeom>
          </p:spPr>
        </p:pic>
      </p:grpSp>
      <p:sp>
        <p:nvSpPr>
          <p:cNvPr id="8" name="スライド番号プレースホルダー 3">
            <a:extLst>
              <a:ext uri="{FF2B5EF4-FFF2-40B4-BE49-F238E27FC236}">
                <a16:creationId xmlns:a16="http://schemas.microsoft.com/office/drawing/2014/main" xmlns="" id="{0E621F73-FD9E-4102-80BB-B87B1C94F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77150" y="6505067"/>
            <a:ext cx="2228850" cy="365125"/>
          </a:xfrm>
        </p:spPr>
        <p:txBody>
          <a:bodyPr/>
          <a:lstStyle/>
          <a:p>
            <a:r>
              <a:rPr lang="en-US" altLang="ja-JP" dirty="0">
                <a:solidFill>
                  <a:schemeClr val="bg1"/>
                </a:solidFill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5241974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06137" y="98739"/>
            <a:ext cx="2492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台灣學生的實習概要</a:t>
            </a:r>
            <a:endParaRPr kumimoji="1" lang="ja-JP" altLang="en-US" sz="20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7677150" y="6505067"/>
            <a:ext cx="2228850" cy="365125"/>
          </a:xfrm>
        </p:spPr>
        <p:txBody>
          <a:bodyPr/>
          <a:lstStyle/>
          <a:p>
            <a:r>
              <a:rPr lang="en-US" altLang="ja-JP" dirty="0">
                <a:solidFill>
                  <a:schemeClr val="bg1"/>
                </a:solidFill>
              </a:rPr>
              <a:t>14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0" y="685914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■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實習生引進之過程與要點</a:t>
            </a:r>
            <a:endParaRPr lang="ja-JP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kumimoji="1" lang="ja-JP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8" name="図表 7"/>
          <p:cNvGraphicFramePr/>
          <p:nvPr>
            <p:extLst>
              <p:ext uri="{D42A27DB-BD31-4B8C-83A1-F6EECF244321}">
                <p14:modId xmlns:p14="http://schemas.microsoft.com/office/powerpoint/2010/main" val="781484075"/>
              </p:ext>
            </p:extLst>
          </p:nvPr>
        </p:nvGraphicFramePr>
        <p:xfrm>
          <a:off x="205831" y="2187736"/>
          <a:ext cx="9700169" cy="24825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図表 9"/>
          <p:cNvGraphicFramePr/>
          <p:nvPr>
            <p:extLst>
              <p:ext uri="{D42A27DB-BD31-4B8C-83A1-F6EECF244321}">
                <p14:modId xmlns:p14="http://schemas.microsoft.com/office/powerpoint/2010/main" val="4239606151"/>
              </p:ext>
            </p:extLst>
          </p:nvPr>
        </p:nvGraphicFramePr>
        <p:xfrm>
          <a:off x="205832" y="4029932"/>
          <a:ext cx="9567361" cy="26130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2" name="正方形/長方形 6">
            <a:extLst>
              <a:ext uri="{FF2B5EF4-FFF2-40B4-BE49-F238E27FC236}">
                <a16:creationId xmlns:a16="http://schemas.microsoft.com/office/drawing/2014/main" xmlns="" id="{41C34661-2E77-4DB9-B366-4E2891CB9CB3}"/>
              </a:ext>
            </a:extLst>
          </p:cNvPr>
          <p:cNvSpPr/>
          <p:nvPr/>
        </p:nvSpPr>
        <p:spPr>
          <a:xfrm>
            <a:off x="106137" y="914400"/>
            <a:ext cx="93268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ja-JP" sz="1600" dirty="0">
              <a:latin typeface="微軟正黑體" panose="020B0604030504040204" pitchFamily="34" charset="-120"/>
              <a:ea typeface="微軟正黑體" panose="020B0604030504040204" pitchFamily="34" charset="-120"/>
              <a:cs typeface="メイリオ" panose="020B0604030504040204" pitchFamily="50" charset="-128"/>
            </a:endParaRPr>
          </a:p>
          <a:p>
            <a:r>
              <a:rPr lang="zh-TW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メイリオ" panose="020B0604030504040204" pitchFamily="50" charset="-128"/>
              </a:rPr>
              <a:t>先前至銘傳大學拜訪時，於討論中提到「設計學院」的學生有使用「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メイリオ" panose="020B0604030504040204" pitchFamily="50" charset="-128"/>
              </a:rPr>
              <a:t>CAD</a:t>
            </a:r>
            <a:r>
              <a:rPr lang="zh-TW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メイリオ" panose="020B0604030504040204" pitchFamily="50" charset="-128"/>
              </a:rPr>
              <a:t>」的經驗，這正是我們所需要的人才。</a:t>
            </a:r>
          </a:p>
          <a:p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メイリオ" panose="020B0604030504040204" pitchFamily="50" charset="-128"/>
              </a:rPr>
              <a:t> </a:t>
            </a:r>
            <a:endParaRPr lang="zh-TW" altLang="zh-TW" sz="1600" dirty="0">
              <a:latin typeface="微軟正黑體" panose="020B0604030504040204" pitchFamily="34" charset="-120"/>
              <a:ea typeface="微軟正黑體" panose="020B0604030504040204" pitchFamily="34" charset="-120"/>
              <a:cs typeface="メイリオ" panose="020B0604030504040204" pitchFamily="50" charset="-128"/>
            </a:endParaRPr>
          </a:p>
          <a:p>
            <a:r>
              <a:rPr lang="zh-TW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メイリオ" panose="020B0604030504040204" pitchFamily="50" charset="-128"/>
              </a:rPr>
              <a:t>為了提攜姊妹校，我們正擬訂為日本「千葉大學」的留學生提供留學過後的實習機會。</a:t>
            </a:r>
          </a:p>
          <a:p>
            <a:endParaRPr lang="en-US" altLang="ja-JP" sz="1600" dirty="0">
              <a:latin typeface="微軟正黑體" panose="020B0604030504040204" pitchFamily="34" charset="-120"/>
              <a:ea typeface="微軟正黑體" panose="020B0604030504040204" pitchFamily="34" charset="-120"/>
              <a:cs typeface="メイリオ" panose="020B0604030504040204" pitchFamily="50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xmlns="" id="{6FCF756A-9644-4220-9B75-1DC7CFA3FB97}"/>
              </a:ext>
            </a:extLst>
          </p:cNvPr>
          <p:cNvSpPr txBox="1"/>
          <p:nvPr/>
        </p:nvSpPr>
        <p:spPr>
          <a:xfrm>
            <a:off x="-1" y="2298424"/>
            <a:ext cx="7186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■</a:t>
            </a:r>
            <a:r>
              <a:rPr kumimoji="1" lang="zh-TW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模式</a:t>
            </a: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①：</a:t>
            </a:r>
            <a:r>
              <a:rPr kumimoji="1" lang="zh-TW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至千葉大學留學</a:t>
            </a: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　⇒　企業</a:t>
            </a:r>
            <a:r>
              <a:rPr kumimoji="1" lang="zh-TW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實習</a:t>
            </a: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（ＬＩＸＩＬ土浦</a:t>
            </a:r>
            <a:r>
              <a:rPr kumimoji="1" lang="zh-TW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工廠</a:t>
            </a: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10041593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xmlns="" id="{91CCCA3A-397A-49F8-AF71-8909EE027171}"/>
              </a:ext>
            </a:extLst>
          </p:cNvPr>
          <p:cNvSpPr txBox="1"/>
          <p:nvPr/>
        </p:nvSpPr>
        <p:spPr>
          <a:xfrm>
            <a:off x="0" y="616962"/>
            <a:ext cx="2321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■</a:t>
            </a:r>
            <a:r>
              <a:rPr kumimoji="1" lang="zh-TW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模式</a:t>
            </a: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②：企業</a:t>
            </a:r>
            <a:r>
              <a:rPr kumimoji="1" lang="zh-TW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實習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aphicFrame>
        <p:nvGraphicFramePr>
          <p:cNvPr id="7" name="図表 6">
            <a:extLst>
              <a:ext uri="{FF2B5EF4-FFF2-40B4-BE49-F238E27FC236}">
                <a16:creationId xmlns:a16="http://schemas.microsoft.com/office/drawing/2014/main" xmlns="" id="{AAAA051E-5C2B-4DCC-80CF-DF8FA88E41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55247518"/>
              </p:ext>
            </p:extLst>
          </p:nvPr>
        </p:nvGraphicFramePr>
        <p:xfrm>
          <a:off x="106138" y="631016"/>
          <a:ext cx="9567361" cy="24825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図表 7">
            <a:extLst>
              <a:ext uri="{FF2B5EF4-FFF2-40B4-BE49-F238E27FC236}">
                <a16:creationId xmlns:a16="http://schemas.microsoft.com/office/drawing/2014/main" xmlns="" id="{A4898847-049B-481B-B798-36F997750E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12207638"/>
              </p:ext>
            </p:extLst>
          </p:nvPr>
        </p:nvGraphicFramePr>
        <p:xfrm>
          <a:off x="106138" y="2341045"/>
          <a:ext cx="9567361" cy="26130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正方形/長方形 6">
            <a:extLst>
              <a:ext uri="{FF2B5EF4-FFF2-40B4-BE49-F238E27FC236}">
                <a16:creationId xmlns:a16="http://schemas.microsoft.com/office/drawing/2014/main" xmlns="" id="{1B2B6C4B-2100-436C-8B9E-9BCD29C523BC}"/>
              </a:ext>
            </a:extLst>
          </p:cNvPr>
          <p:cNvSpPr/>
          <p:nvPr/>
        </p:nvSpPr>
        <p:spPr>
          <a:xfrm>
            <a:off x="226377" y="4954083"/>
            <a:ext cx="93268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根據公司的要求，如果可以的話，在實習期間會以長期就職為目標來實施，在實習後，若有期望「在日本就職」的學生，我們會考慮是否面試後直接就職。</a:t>
            </a:r>
          </a:p>
          <a:p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在模式②，並不是在千葉大學留學，而是直接開始實習。</a:t>
            </a:r>
          </a:p>
        </p:txBody>
      </p:sp>
      <p:sp>
        <p:nvSpPr>
          <p:cNvPr id="10" name="スライド番号プレースホルダー 3">
            <a:extLst>
              <a:ext uri="{FF2B5EF4-FFF2-40B4-BE49-F238E27FC236}">
                <a16:creationId xmlns:a16="http://schemas.microsoft.com/office/drawing/2014/main" xmlns="" id="{CF980737-6D00-4B87-A434-930C783A4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77150" y="6505067"/>
            <a:ext cx="2228850" cy="365125"/>
          </a:xfrm>
        </p:spPr>
        <p:txBody>
          <a:bodyPr/>
          <a:lstStyle/>
          <a:p>
            <a:r>
              <a:rPr lang="en-US" altLang="ja-JP" dirty="0">
                <a:solidFill>
                  <a:schemeClr val="bg1"/>
                </a:solidFill>
              </a:rPr>
              <a:t>15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テキスト ボックス 3"/>
          <p:cNvSpPr txBox="1"/>
          <p:nvPr/>
        </p:nvSpPr>
        <p:spPr>
          <a:xfrm>
            <a:off x="106137" y="98739"/>
            <a:ext cx="2492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台灣學生的實習概要</a:t>
            </a:r>
            <a:endParaRPr kumimoji="1" lang="ja-JP" altLang="en-US" sz="20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275462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xmlns="" id="{C87CE2A1-FEE0-47F4-B101-D29AF19C9C4B}"/>
              </a:ext>
            </a:extLst>
          </p:cNvPr>
          <p:cNvGrpSpPr/>
          <p:nvPr/>
        </p:nvGrpSpPr>
        <p:grpSpPr>
          <a:xfrm>
            <a:off x="2365954" y="666428"/>
            <a:ext cx="5247117" cy="4182764"/>
            <a:chOff x="0" y="0"/>
            <a:chExt cx="4181475" cy="3486150"/>
          </a:xfrm>
        </p:grpSpPr>
        <p:pic>
          <p:nvPicPr>
            <p:cNvPr id="4" name="図 3">
              <a:extLst>
                <a:ext uri="{FF2B5EF4-FFF2-40B4-BE49-F238E27FC236}">
                  <a16:creationId xmlns:a16="http://schemas.microsoft.com/office/drawing/2014/main" xmlns="" id="{28800A3D-BE88-446E-87FB-B323460C97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749" b="96369" l="0" r="959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181475" cy="34099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図 4">
              <a:extLst>
                <a:ext uri="{FF2B5EF4-FFF2-40B4-BE49-F238E27FC236}">
                  <a16:creationId xmlns:a16="http://schemas.microsoft.com/office/drawing/2014/main" xmlns="" id="{C4F50828-C111-4C08-A17D-F412987E59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7250" y="2886075"/>
              <a:ext cx="2333625" cy="600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xmlns="" id="{006FF03B-07FA-4286-AF76-9D53A52CC97F}"/>
              </a:ext>
            </a:extLst>
          </p:cNvPr>
          <p:cNvSpPr/>
          <p:nvPr/>
        </p:nvSpPr>
        <p:spPr>
          <a:xfrm>
            <a:off x="798513" y="5237465"/>
            <a:ext cx="838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2800" b="1" spc="50" dirty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「人財と企業を」そして「日本とアジアを繋ぐ」</a:t>
            </a:r>
            <a:endParaRPr lang="en-US" altLang="ja-JP" sz="2800" b="1" spc="50" dirty="0">
              <a:ln w="9525" cmpd="sng">
                <a:solidFill>
                  <a:schemeClr val="accent1"/>
                </a:solidFill>
                <a:prstDash val="solid"/>
              </a:ln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ja-JP" altLang="en-US" sz="2800" b="1" spc="50" dirty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総合人材ビジネスカンパニー</a:t>
            </a:r>
          </a:p>
        </p:txBody>
      </p:sp>
    </p:spTree>
    <p:extLst>
      <p:ext uri="{BB962C8B-B14F-4D97-AF65-F5344CB8AC3E}">
        <p14:creationId xmlns:p14="http://schemas.microsoft.com/office/powerpoint/2010/main" val="3386663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 descr="http://free-illustrations-ls01.gatag.net/images/lgi01a2014021511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47" r="5386" b="16660"/>
          <a:stretch>
            <a:fillRect/>
          </a:stretch>
        </p:blipFill>
        <p:spPr bwMode="auto">
          <a:xfrm>
            <a:off x="-15875" y="692150"/>
            <a:ext cx="9921875" cy="580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7677150" y="6521450"/>
            <a:ext cx="2228850" cy="365125"/>
          </a:xfrm>
        </p:spPr>
        <p:txBody>
          <a:bodyPr/>
          <a:lstStyle/>
          <a:p>
            <a:pPr>
              <a:defRPr/>
            </a:pPr>
            <a:r>
              <a:rPr lang="en-US" altLang="ja-JP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2292" name="タイトル 1"/>
          <p:cNvSpPr>
            <a:spLocks/>
          </p:cNvSpPr>
          <p:nvPr/>
        </p:nvSpPr>
        <p:spPr bwMode="auto">
          <a:xfrm>
            <a:off x="-15875" y="0"/>
            <a:ext cx="5616575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TW" altLang="en-US" sz="2401" dirty="0">
                <a:solidFill>
                  <a:schemeClr val="bg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公司概要</a:t>
            </a:r>
            <a:endParaRPr lang="ja-JP" altLang="en-US" sz="2401" dirty="0">
              <a:solidFill>
                <a:schemeClr val="bg1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32776" name="Rectangle 39"/>
          <p:cNvSpPr>
            <a:spLocks noChangeArrowheads="1"/>
          </p:cNvSpPr>
          <p:nvPr/>
        </p:nvSpPr>
        <p:spPr bwMode="auto">
          <a:xfrm>
            <a:off x="192088" y="5184775"/>
            <a:ext cx="9505950" cy="1222375"/>
          </a:xfrm>
          <a:prstGeom prst="rect">
            <a:avLst/>
          </a:prstGeom>
          <a:noFill/>
          <a:ln w="69850" algn="ctr">
            <a:gradFill>
              <a:gsLst>
                <a:gs pos="0">
                  <a:schemeClr val="tx2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>
              <a:spcBef>
                <a:spcPct val="20000"/>
              </a:spcBef>
              <a:buChar char="•"/>
              <a:defRPr kumimoji="1" sz="3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ja-JP" altLang="en-US" sz="110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0" y="663575"/>
            <a:ext cx="9180513" cy="150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1200">
                <a:solidFill>
                  <a:schemeClr val="bg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1pPr>
            <a:lvl2pPr marL="742950" indent="-285750">
              <a:defRPr kumimoji="1" sz="1200">
                <a:solidFill>
                  <a:schemeClr val="bg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2pPr>
            <a:lvl3pPr marL="1143000" indent="-228600">
              <a:defRPr kumimoji="1" sz="1200">
                <a:solidFill>
                  <a:schemeClr val="bg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3pPr>
            <a:lvl4pPr marL="1600200" indent="-228600">
              <a:defRPr kumimoji="1" sz="1200">
                <a:solidFill>
                  <a:schemeClr val="bg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4pPr>
            <a:lvl5pPr marL="2057400" indent="-228600">
              <a:defRPr kumimoji="1" sz="1200">
                <a:solidFill>
                  <a:schemeClr val="bg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9pPr>
          </a:lstStyle>
          <a:p>
            <a:r>
              <a:rPr lang="en-US" altLang="ja-JP" sz="1400" dirty="0">
                <a:solidFill>
                  <a:srgbClr val="00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【</a:t>
            </a:r>
            <a:r>
              <a:rPr lang="zh-TW" altLang="en-US" sz="1400" dirty="0">
                <a:solidFill>
                  <a:srgbClr val="00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名</a:t>
            </a:r>
            <a:r>
              <a:rPr lang="ja-JP" altLang="en-US" sz="1400" dirty="0">
                <a:solidFill>
                  <a:srgbClr val="00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　　</a:t>
            </a:r>
            <a:r>
              <a:rPr lang="zh-TW" altLang="en-US" sz="1400" dirty="0">
                <a:solidFill>
                  <a:srgbClr val="00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稱</a:t>
            </a:r>
            <a:r>
              <a:rPr lang="en-US" altLang="ja-JP" sz="1400" dirty="0">
                <a:solidFill>
                  <a:srgbClr val="00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】</a:t>
            </a:r>
            <a:r>
              <a:rPr lang="ja-JP" altLang="en-US" sz="1400" dirty="0">
                <a:solidFill>
                  <a:srgbClr val="00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　株式会社 ＪＯＡ キャリア（ＪＯＡホールディンググループ）</a:t>
            </a:r>
          </a:p>
          <a:p>
            <a:r>
              <a:rPr lang="en-US" altLang="ja-JP" sz="1400" dirty="0">
                <a:solidFill>
                  <a:srgbClr val="00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【</a:t>
            </a:r>
            <a:r>
              <a:rPr lang="ja-JP" altLang="en-US" sz="1400" dirty="0">
                <a:solidFill>
                  <a:srgbClr val="00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設　　立</a:t>
            </a:r>
            <a:r>
              <a:rPr lang="en-US" altLang="ja-JP" sz="1400" dirty="0">
                <a:solidFill>
                  <a:srgbClr val="00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】</a:t>
            </a:r>
            <a:r>
              <a:rPr lang="ja-JP" altLang="en-US" sz="1400" dirty="0">
                <a:solidFill>
                  <a:srgbClr val="00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　２０１５年２月１９日</a:t>
            </a:r>
          </a:p>
          <a:p>
            <a:r>
              <a:rPr lang="en-US" altLang="ja-JP" sz="1400" dirty="0">
                <a:solidFill>
                  <a:srgbClr val="00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【</a:t>
            </a:r>
            <a:r>
              <a:rPr lang="ja-JP" altLang="en-US" sz="1400" dirty="0">
                <a:solidFill>
                  <a:srgbClr val="00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資  本 </a:t>
            </a:r>
            <a:r>
              <a:rPr lang="zh-TW" altLang="en-US" sz="1400" dirty="0">
                <a:solidFill>
                  <a:srgbClr val="00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額</a:t>
            </a:r>
            <a:r>
              <a:rPr lang="en-US" altLang="ja-JP" sz="1400" dirty="0">
                <a:solidFill>
                  <a:srgbClr val="00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】</a:t>
            </a:r>
            <a:r>
              <a:rPr lang="ja-JP" altLang="en-US" sz="1400" dirty="0">
                <a:solidFill>
                  <a:srgbClr val="00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　２，０００万円</a:t>
            </a:r>
          </a:p>
          <a:p>
            <a:r>
              <a:rPr lang="en-US" altLang="ja-JP" sz="1400" dirty="0">
                <a:solidFill>
                  <a:srgbClr val="00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【</a:t>
            </a:r>
            <a:r>
              <a:rPr lang="ja-JP" altLang="en-US" sz="1400" dirty="0">
                <a:solidFill>
                  <a:srgbClr val="00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所  在 地</a:t>
            </a:r>
            <a:r>
              <a:rPr lang="en-US" altLang="ja-JP" sz="1400" dirty="0">
                <a:solidFill>
                  <a:srgbClr val="00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】</a:t>
            </a:r>
            <a:r>
              <a:rPr lang="ja-JP" altLang="en-US" sz="1400" dirty="0">
                <a:solidFill>
                  <a:srgbClr val="00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　東京都中央区日本橋本石町</a:t>
            </a:r>
            <a:r>
              <a:rPr lang="en-US" altLang="ja-JP" sz="1400" dirty="0">
                <a:solidFill>
                  <a:srgbClr val="00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4-5-5</a:t>
            </a:r>
            <a:r>
              <a:rPr lang="ja-JP" altLang="en-US" sz="1400" dirty="0">
                <a:solidFill>
                  <a:srgbClr val="00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 日本橋藤ビル </a:t>
            </a:r>
          </a:p>
          <a:p>
            <a:r>
              <a:rPr lang="en-US" altLang="ja-JP" sz="1400" dirty="0">
                <a:solidFill>
                  <a:srgbClr val="00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【</a:t>
            </a:r>
            <a:r>
              <a:rPr lang="zh-TW" altLang="en-US" sz="1400" dirty="0">
                <a:solidFill>
                  <a:srgbClr val="00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工作</a:t>
            </a:r>
            <a:r>
              <a:rPr lang="ja-JP" altLang="en-US" sz="1400" dirty="0">
                <a:solidFill>
                  <a:srgbClr val="00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内容</a:t>
            </a:r>
            <a:r>
              <a:rPr lang="en-US" altLang="ja-JP" sz="1400" dirty="0">
                <a:solidFill>
                  <a:srgbClr val="00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】</a:t>
            </a:r>
            <a:r>
              <a:rPr lang="ja-JP" altLang="en-US" sz="1400" dirty="0">
                <a:solidFill>
                  <a:srgbClr val="00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　・人</a:t>
            </a:r>
            <a:r>
              <a:rPr lang="zh-TW" altLang="en-US" sz="1400" dirty="0">
                <a:solidFill>
                  <a:srgbClr val="00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才</a:t>
            </a:r>
            <a:r>
              <a:rPr lang="ja-JP" altLang="en-US" sz="1400" dirty="0">
                <a:solidFill>
                  <a:srgbClr val="00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派遣、人</a:t>
            </a:r>
            <a:r>
              <a:rPr lang="zh-TW" altLang="en-US" sz="1400" dirty="0">
                <a:solidFill>
                  <a:srgbClr val="00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才介紹</a:t>
            </a:r>
            <a:r>
              <a:rPr lang="ja-JP" altLang="en-US" sz="1400" dirty="0">
                <a:solidFill>
                  <a:srgbClr val="00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、</a:t>
            </a:r>
            <a:r>
              <a:rPr lang="zh-TW" altLang="en-US" sz="1400" dirty="0">
                <a:solidFill>
                  <a:srgbClr val="00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介紹預定</a:t>
            </a:r>
            <a:r>
              <a:rPr lang="ja-JP" altLang="en-US" sz="1400" dirty="0">
                <a:solidFill>
                  <a:srgbClr val="00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派遣、再就職支援</a:t>
            </a:r>
          </a:p>
          <a:p>
            <a:r>
              <a:rPr lang="ja-JP" altLang="en-US" sz="1400" dirty="0">
                <a:solidFill>
                  <a:srgbClr val="00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　　　　　　　・留</a:t>
            </a:r>
            <a:r>
              <a:rPr lang="zh-TW" altLang="en-US" sz="1400" dirty="0">
                <a:solidFill>
                  <a:srgbClr val="00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學</a:t>
            </a:r>
            <a:r>
              <a:rPr lang="ja-JP" altLang="en-US" sz="1400" dirty="0">
                <a:solidFill>
                  <a:srgbClr val="00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生</a:t>
            </a:r>
            <a:r>
              <a:rPr lang="zh-TW" altLang="en-US" sz="1400" dirty="0">
                <a:solidFill>
                  <a:srgbClr val="00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打工</a:t>
            </a:r>
            <a:r>
              <a:rPr lang="ja-JP" altLang="en-US" sz="1400" dirty="0">
                <a:solidFill>
                  <a:srgbClr val="00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支援、留</a:t>
            </a:r>
            <a:r>
              <a:rPr lang="zh-TW" altLang="en-US" sz="1400" dirty="0">
                <a:solidFill>
                  <a:srgbClr val="00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學</a:t>
            </a:r>
            <a:r>
              <a:rPr lang="ja-JP" altLang="en-US" sz="1400" dirty="0">
                <a:solidFill>
                  <a:srgbClr val="00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生就職支援、</a:t>
            </a:r>
            <a:r>
              <a:rPr lang="zh-TW" altLang="en-US" sz="1400" dirty="0">
                <a:solidFill>
                  <a:srgbClr val="00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活用全球</a:t>
            </a:r>
            <a:r>
              <a:rPr lang="ja-JP" altLang="en-US" sz="1400" dirty="0">
                <a:solidFill>
                  <a:srgbClr val="00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人</a:t>
            </a:r>
            <a:r>
              <a:rPr lang="zh-TW" altLang="en-US" sz="1400" dirty="0">
                <a:solidFill>
                  <a:srgbClr val="00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才於實習</a:t>
            </a:r>
            <a:endParaRPr lang="ja-JP" altLang="en-US" sz="1400" dirty="0">
              <a:solidFill>
                <a:srgbClr val="00000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r>
              <a:rPr lang="ja-JP" altLang="en-US" sz="1400" dirty="0">
                <a:solidFill>
                  <a:srgbClr val="00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　　　　　　　■</a:t>
            </a:r>
            <a:r>
              <a:rPr lang="zh-TW" altLang="en-US" sz="1400" dirty="0">
                <a:solidFill>
                  <a:srgbClr val="00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總體</a:t>
            </a:r>
            <a:r>
              <a:rPr lang="ja-JP" altLang="en-US" sz="1400" dirty="0">
                <a:solidFill>
                  <a:srgbClr val="00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：</a:t>
            </a:r>
            <a:r>
              <a:rPr lang="zh-TW" altLang="en-US" sz="1400" dirty="0">
                <a:solidFill>
                  <a:srgbClr val="00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外國人技能實習生活支援</a:t>
            </a:r>
            <a:r>
              <a:rPr lang="ja-JP" altLang="en-US" sz="1400" dirty="0">
                <a:solidFill>
                  <a:srgbClr val="00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、海外進出</a:t>
            </a:r>
            <a:r>
              <a:rPr lang="zh-TW" altLang="en-US" sz="1400" dirty="0">
                <a:solidFill>
                  <a:srgbClr val="00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項目</a:t>
            </a:r>
            <a:r>
              <a:rPr lang="ja-JP" altLang="en-US" sz="1400" dirty="0">
                <a:solidFill>
                  <a:srgbClr val="00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支援</a:t>
            </a:r>
            <a:r>
              <a:rPr lang="zh-TW" altLang="en-US" sz="1400" dirty="0">
                <a:solidFill>
                  <a:srgbClr val="00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等</a:t>
            </a:r>
            <a:r>
              <a:rPr lang="en-US" altLang="zh-TW" sz="1400" dirty="0">
                <a:solidFill>
                  <a:srgbClr val="00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……</a:t>
            </a:r>
            <a:endParaRPr lang="ja-JP" altLang="en-US" sz="1400" dirty="0">
              <a:solidFill>
                <a:srgbClr val="00000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265113" y="5341667"/>
            <a:ext cx="9361488" cy="927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451" tIns="48226" rIns="96451" bIns="48226">
            <a:spAutoFit/>
          </a:bodyPr>
          <a:lstStyle>
            <a:lvl1pPr>
              <a:spcBef>
                <a:spcPct val="20000"/>
              </a:spcBef>
              <a:buChar char="•"/>
              <a:defRPr kumimoji="1" sz="3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zh-TW" altLang="en-US" sz="1800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ＪＯＡ控股集團不僅是只有在日本，也是以多面向為發展的企業。</a:t>
            </a:r>
            <a:endParaRPr lang="en-US" altLang="zh-TW" sz="1800" dirty="0">
              <a:solidFill>
                <a:srgbClr val="000000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spcBef>
                <a:spcPct val="0"/>
              </a:spcBef>
              <a:buNone/>
            </a:pPr>
            <a:r>
              <a:rPr lang="zh-TW" altLang="en-US" sz="1800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以「通過社會貢獻來創造就業機會」及［提供人力資源服務價值」為宗旨，開啟人才提供的第一步。</a:t>
            </a:r>
            <a:endParaRPr lang="ja-JP" altLang="en-US" sz="18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09564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7677150" y="6505067"/>
            <a:ext cx="2228850" cy="365125"/>
          </a:xfrm>
        </p:spPr>
        <p:txBody>
          <a:bodyPr/>
          <a:lstStyle/>
          <a:p>
            <a:r>
              <a:rPr lang="en-US" altLang="ja-JP" dirty="0">
                <a:solidFill>
                  <a:schemeClr val="bg1"/>
                </a:solidFill>
              </a:rPr>
              <a:t>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06137" y="98739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實習介紹</a:t>
            </a:r>
            <a:endParaRPr kumimoji="1" lang="ja-JP" altLang="en-US" sz="20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147584" y="942838"/>
            <a:ext cx="6389694" cy="2650270"/>
          </a:xfrm>
          <a:prstGeom prst="rect">
            <a:avLst/>
          </a:prstGeom>
          <a:ln w="317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zh-TW" altLang="en-US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</a:t>
            </a:r>
            <a:r>
              <a:rPr lang="zh-TW" altLang="zh-TW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近年來，日本國內的人力資源短缺的問題持續存在，不論是何種產業，企業都為了確保人才而身陷苦戰。</a:t>
            </a:r>
          </a:p>
          <a:p>
            <a:r>
              <a:rPr lang="en-US" altLang="zh-TW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 </a:t>
            </a:r>
            <a:endParaRPr lang="zh-TW" altLang="zh-TW" sz="1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zh-TW" altLang="en-US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</a:t>
            </a:r>
            <a:r>
              <a:rPr lang="zh-TW" altLang="zh-TW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經過多次拜訪台灣後，我們認識到學生的「積極態度」以及「高程度」。再者，本公司也曾引進「銘傳大學</a:t>
            </a:r>
            <a:r>
              <a:rPr lang="zh-TW" altLang="en-US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的</a:t>
            </a:r>
            <a:r>
              <a:rPr lang="zh-TW" altLang="zh-TW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研究生」進行實習，讓我們深刻地體會到關於學生的能力之高、人才分布之廣。因此，我們也想將人才推廣至日本。</a:t>
            </a:r>
          </a:p>
          <a:p>
            <a:r>
              <a:rPr lang="en-US" altLang="zh-TW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 </a:t>
            </a:r>
            <a:endParaRPr lang="zh-TW" altLang="zh-TW" sz="1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en-US" altLang="zh-TW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 </a:t>
            </a:r>
            <a:endParaRPr lang="zh-TW" altLang="zh-TW" sz="1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zh-TW" altLang="en-US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</a:t>
            </a:r>
            <a:r>
              <a:rPr lang="zh-TW" altLang="zh-TW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為了解決日本國內人才不足的問題，與全球人才之合作是不可或缺</a:t>
            </a:r>
            <a:r>
              <a:rPr lang="zh-TW" altLang="en-US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的事</a:t>
            </a:r>
            <a:r>
              <a:rPr lang="zh-TW" altLang="zh-TW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，所以我們現在正致力於架起「日本與台灣之間的橋梁」。</a:t>
            </a:r>
          </a:p>
          <a:p>
            <a:r>
              <a:rPr lang="en-US" altLang="zh-TW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 </a:t>
            </a:r>
            <a:endParaRPr lang="zh-TW" altLang="zh-TW" sz="1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zh-TW" altLang="zh-TW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這回以</a:t>
            </a:r>
            <a:r>
              <a:rPr lang="zh-TW" altLang="zh-TW" sz="1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「引進銘傳大學</a:t>
            </a:r>
            <a:r>
              <a:rPr lang="zh-TW" altLang="zh-TW" sz="15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設計系</a:t>
            </a:r>
            <a:r>
              <a:rPr lang="zh-TW" altLang="zh-TW" sz="1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學生於實習」</a:t>
            </a:r>
            <a:r>
              <a:rPr lang="zh-TW" altLang="zh-TW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為主來作說明。</a:t>
            </a: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147584" y="604284"/>
            <a:ext cx="338718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日本人才短缺的事實</a:t>
            </a:r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28" name="群組 20">
            <a:extLst>
              <a:ext uri="{FF2B5EF4-FFF2-40B4-BE49-F238E27FC236}">
                <a16:creationId xmlns:a16="http://schemas.microsoft.com/office/drawing/2014/main" xmlns="" id="{A1E7150B-A7DE-4831-AD01-D44C7E5E7B79}"/>
              </a:ext>
            </a:extLst>
          </p:cNvPr>
          <p:cNvGrpSpPr/>
          <p:nvPr/>
        </p:nvGrpSpPr>
        <p:grpSpPr>
          <a:xfrm>
            <a:off x="177564" y="3816724"/>
            <a:ext cx="9580996" cy="2539105"/>
            <a:chOff x="801270" y="4204965"/>
            <a:chExt cx="10186229" cy="2153632"/>
          </a:xfrm>
        </p:grpSpPr>
        <p:sp>
          <p:nvSpPr>
            <p:cNvPr id="29" name="矩形 2">
              <a:extLst>
                <a:ext uri="{FF2B5EF4-FFF2-40B4-BE49-F238E27FC236}">
                  <a16:creationId xmlns:a16="http://schemas.microsoft.com/office/drawing/2014/main" xmlns="" id="{51C232D1-CF8A-439A-88DB-DA96FA5D4923}"/>
                </a:ext>
              </a:extLst>
            </p:cNvPr>
            <p:cNvSpPr/>
            <p:nvPr/>
          </p:nvSpPr>
          <p:spPr>
            <a:xfrm>
              <a:off x="801270" y="4214481"/>
              <a:ext cx="10186229" cy="2144116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350"/>
            </a:p>
          </p:txBody>
        </p:sp>
        <p:sp>
          <p:nvSpPr>
            <p:cNvPr id="30" name="矩形 19">
              <a:extLst>
                <a:ext uri="{FF2B5EF4-FFF2-40B4-BE49-F238E27FC236}">
                  <a16:creationId xmlns:a16="http://schemas.microsoft.com/office/drawing/2014/main" xmlns="" id="{0483D2C7-F978-4033-8FEE-91FF00B9A9D0}"/>
                </a:ext>
              </a:extLst>
            </p:cNvPr>
            <p:cNvSpPr/>
            <p:nvPr/>
          </p:nvSpPr>
          <p:spPr>
            <a:xfrm>
              <a:off x="801270" y="4204965"/>
              <a:ext cx="10186229" cy="52178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rPr>
                <a:t>日本企業引進全球人才之益處</a:t>
              </a:r>
            </a:p>
          </p:txBody>
        </p:sp>
        <p:sp>
          <p:nvSpPr>
            <p:cNvPr id="31" name="橢圓 3">
              <a:extLst>
                <a:ext uri="{FF2B5EF4-FFF2-40B4-BE49-F238E27FC236}">
                  <a16:creationId xmlns:a16="http://schemas.microsoft.com/office/drawing/2014/main" xmlns="" id="{37557FD8-7CBA-456B-B530-0D597AD7132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12654" y="4901704"/>
              <a:ext cx="1511999" cy="12960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75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32" name="橢圓 21">
              <a:extLst>
                <a:ext uri="{FF2B5EF4-FFF2-40B4-BE49-F238E27FC236}">
                  <a16:creationId xmlns:a16="http://schemas.microsoft.com/office/drawing/2014/main" xmlns="" id="{877F3B90-33AE-4A73-A7EA-ED6DC46C289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680772" y="4915772"/>
              <a:ext cx="1511999" cy="12960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350"/>
            </a:p>
          </p:txBody>
        </p:sp>
        <p:sp>
          <p:nvSpPr>
            <p:cNvPr id="33" name="橢圓 22">
              <a:extLst>
                <a:ext uri="{FF2B5EF4-FFF2-40B4-BE49-F238E27FC236}">
                  <a16:creationId xmlns:a16="http://schemas.microsoft.com/office/drawing/2014/main" xmlns="" id="{C4689984-C2B4-4585-B723-1AC9E16D843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43926" y="4915772"/>
              <a:ext cx="1511999" cy="12960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350"/>
            </a:p>
          </p:txBody>
        </p:sp>
        <p:sp>
          <p:nvSpPr>
            <p:cNvPr id="34" name="橢圓 23">
              <a:extLst>
                <a:ext uri="{FF2B5EF4-FFF2-40B4-BE49-F238E27FC236}">
                  <a16:creationId xmlns:a16="http://schemas.microsoft.com/office/drawing/2014/main" xmlns="" id="{92A0CD25-8D7B-4A67-96A0-1BA7E4A4BE4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15210" y="4873569"/>
              <a:ext cx="1511999" cy="12960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350"/>
            </a:p>
          </p:txBody>
        </p:sp>
        <p:sp>
          <p:nvSpPr>
            <p:cNvPr id="35" name="橢圓 24">
              <a:extLst>
                <a:ext uri="{FF2B5EF4-FFF2-40B4-BE49-F238E27FC236}">
                  <a16:creationId xmlns:a16="http://schemas.microsoft.com/office/drawing/2014/main" xmlns="" id="{9004508C-F2CB-4C8B-BDD7-4634BD0CB1D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83328" y="4887637"/>
              <a:ext cx="1511999" cy="12960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350"/>
            </a:p>
          </p:txBody>
        </p:sp>
        <p:sp>
          <p:nvSpPr>
            <p:cNvPr id="36" name="橢圓 25">
              <a:extLst>
                <a:ext uri="{FF2B5EF4-FFF2-40B4-BE49-F238E27FC236}">
                  <a16:creationId xmlns:a16="http://schemas.microsoft.com/office/drawing/2014/main" xmlns="" id="{3DE73563-1C5B-4041-A950-240D137AA15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46482" y="4887637"/>
              <a:ext cx="1511999" cy="12960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350" dirty="0"/>
            </a:p>
          </p:txBody>
        </p:sp>
        <p:sp>
          <p:nvSpPr>
            <p:cNvPr id="37" name="矩形 18">
              <a:extLst>
                <a:ext uri="{FF2B5EF4-FFF2-40B4-BE49-F238E27FC236}">
                  <a16:creationId xmlns:a16="http://schemas.microsoft.com/office/drawing/2014/main" xmlns="" id="{3D650E2D-6A0D-4222-8A07-64DAE809019B}"/>
                </a:ext>
              </a:extLst>
            </p:cNvPr>
            <p:cNvSpPr/>
            <p:nvPr/>
          </p:nvSpPr>
          <p:spPr>
            <a:xfrm>
              <a:off x="942041" y="5336165"/>
              <a:ext cx="1663153" cy="443788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zh-TW" altLang="en-US" sz="1400" b="1" dirty="0">
                  <a:solidFill>
                    <a:schemeClr val="accent6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振興公司</a:t>
              </a:r>
            </a:p>
            <a:p>
              <a:pPr algn="ctr"/>
              <a:r>
                <a:rPr lang="zh-TW" altLang="en-US" sz="1400" b="1" dirty="0">
                  <a:solidFill>
                    <a:schemeClr val="accent6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促進國際化</a:t>
              </a:r>
            </a:p>
          </p:txBody>
        </p:sp>
        <p:sp>
          <p:nvSpPr>
            <p:cNvPr id="38" name="矩形 27">
              <a:extLst>
                <a:ext uri="{FF2B5EF4-FFF2-40B4-BE49-F238E27FC236}">
                  <a16:creationId xmlns:a16="http://schemas.microsoft.com/office/drawing/2014/main" xmlns="" id="{B821C546-2CCC-4059-A9C4-6D1A6C5DF5FC}"/>
                </a:ext>
              </a:extLst>
            </p:cNvPr>
            <p:cNvSpPr/>
            <p:nvPr/>
          </p:nvSpPr>
          <p:spPr>
            <a:xfrm>
              <a:off x="2629981" y="5343200"/>
              <a:ext cx="1663153" cy="443788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zh-TW" altLang="en-US" sz="1400" b="1" dirty="0">
                  <a:solidFill>
                    <a:schemeClr val="accent6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外國人才與企業</a:t>
              </a:r>
            </a:p>
            <a:p>
              <a:pPr algn="ctr"/>
              <a:r>
                <a:rPr lang="zh-TW" altLang="en-US" sz="1400" b="1" dirty="0">
                  <a:solidFill>
                    <a:schemeClr val="accent6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的相互理解</a:t>
              </a:r>
              <a:endParaRPr lang="en-US" altLang="ja-JP" sz="1400" b="1" dirty="0">
                <a:solidFill>
                  <a:schemeClr val="accent6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39" name="矩形 28">
              <a:extLst>
                <a:ext uri="{FF2B5EF4-FFF2-40B4-BE49-F238E27FC236}">
                  <a16:creationId xmlns:a16="http://schemas.microsoft.com/office/drawing/2014/main" xmlns="" id="{EE8BA2A4-16D2-453E-9CFF-E0077A79A613}"/>
                </a:ext>
              </a:extLst>
            </p:cNvPr>
            <p:cNvSpPr/>
            <p:nvPr/>
          </p:nvSpPr>
          <p:spPr>
            <a:xfrm>
              <a:off x="4293134" y="5433245"/>
              <a:ext cx="1663153" cy="261052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ja-JP" altLang="en-US" sz="1400" b="1" dirty="0">
                  <a:solidFill>
                    <a:schemeClr val="accent6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多樣性管理</a:t>
              </a:r>
              <a:endParaRPr lang="en-US" altLang="ja-JP" sz="1400" b="1" dirty="0">
                <a:solidFill>
                  <a:schemeClr val="accent6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40" name="矩形 29">
              <a:extLst>
                <a:ext uri="{FF2B5EF4-FFF2-40B4-BE49-F238E27FC236}">
                  <a16:creationId xmlns:a16="http://schemas.microsoft.com/office/drawing/2014/main" xmlns="" id="{900AA216-DFE2-4056-BEA4-D20FE26C557F}"/>
                </a:ext>
              </a:extLst>
            </p:cNvPr>
            <p:cNvSpPr/>
            <p:nvPr/>
          </p:nvSpPr>
          <p:spPr>
            <a:xfrm>
              <a:off x="5941666" y="5431277"/>
              <a:ext cx="1663153" cy="261052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zh-TW" altLang="en-US" sz="1400" b="1" dirty="0">
                  <a:solidFill>
                    <a:schemeClr val="accent6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拓展海外業務</a:t>
              </a:r>
              <a:endParaRPr lang="en-US" altLang="ja-JP" sz="1400" b="1" dirty="0">
                <a:solidFill>
                  <a:schemeClr val="accent6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41" name="矩形 30">
              <a:extLst>
                <a:ext uri="{FF2B5EF4-FFF2-40B4-BE49-F238E27FC236}">
                  <a16:creationId xmlns:a16="http://schemas.microsoft.com/office/drawing/2014/main" xmlns="" id="{8D480B0D-8083-413F-823A-5784ED5AF4E7}"/>
                </a:ext>
              </a:extLst>
            </p:cNvPr>
            <p:cNvSpPr/>
            <p:nvPr/>
          </p:nvSpPr>
          <p:spPr>
            <a:xfrm>
              <a:off x="7608764" y="5331866"/>
              <a:ext cx="1663153" cy="443788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zh-TW" altLang="en-US" sz="1400" b="1" dirty="0">
                  <a:solidFill>
                    <a:schemeClr val="accent6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增加採用全球人才的機會</a:t>
              </a:r>
              <a:endParaRPr lang="en-US" altLang="ja-JP" sz="1400" b="1" dirty="0">
                <a:solidFill>
                  <a:schemeClr val="accent6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42" name="矩形 31">
              <a:extLst>
                <a:ext uri="{FF2B5EF4-FFF2-40B4-BE49-F238E27FC236}">
                  <a16:creationId xmlns:a16="http://schemas.microsoft.com/office/drawing/2014/main" xmlns="" id="{6F021BCF-FCB3-458F-9C7A-0CCDB1ABA82A}"/>
                </a:ext>
              </a:extLst>
            </p:cNvPr>
            <p:cNvSpPr/>
            <p:nvPr/>
          </p:nvSpPr>
          <p:spPr>
            <a:xfrm>
              <a:off x="9286841" y="5329636"/>
              <a:ext cx="1663153" cy="4437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1400" b="1" dirty="0">
                  <a:solidFill>
                    <a:schemeClr val="accent6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對當地社會的</a:t>
              </a:r>
              <a:endParaRPr lang="en-US" altLang="zh-TW" sz="1400" b="1" dirty="0">
                <a:solidFill>
                  <a:schemeClr val="accent6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algn="ctr"/>
              <a:r>
                <a:rPr lang="zh-TW" altLang="en-US" sz="1400" b="1" dirty="0">
                  <a:solidFill>
                    <a:schemeClr val="accent6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貢獻</a:t>
              </a:r>
              <a:endParaRPr lang="en-US" altLang="ja-JP" sz="1400" b="1" dirty="0">
                <a:solidFill>
                  <a:schemeClr val="accent6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pic>
        <p:nvPicPr>
          <p:cNvPr id="3" name="図 2">
            <a:extLst>
              <a:ext uri="{FF2B5EF4-FFF2-40B4-BE49-F238E27FC236}">
                <a16:creationId xmlns:a16="http://schemas.microsoft.com/office/drawing/2014/main" xmlns="" id="{F7532BCD-6AA9-4E02-AFA1-16EB28F4A3D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6710561" y="942838"/>
            <a:ext cx="3047999" cy="265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481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圓角矩形 9"/>
          <p:cNvSpPr/>
          <p:nvPr/>
        </p:nvSpPr>
        <p:spPr>
          <a:xfrm>
            <a:off x="19614" y="773748"/>
            <a:ext cx="9788577" cy="5800529"/>
          </a:xfrm>
          <a:prstGeom prst="round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1"/>
          </a:gra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30" name="正方形/長方形 7"/>
          <p:cNvSpPr/>
          <p:nvPr/>
        </p:nvSpPr>
        <p:spPr>
          <a:xfrm>
            <a:off x="5557829" y="979885"/>
            <a:ext cx="3951044" cy="2044239"/>
          </a:xfrm>
          <a:prstGeom prst="rect">
            <a:avLst/>
          </a:prstGeom>
          <a:ln w="31750"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defRPr kumimoji="1" sz="1200">
                <a:solidFill>
                  <a:schemeClr val="bg1"/>
                </a:solidFill>
                <a:latin typeface="Arial" panose="020B0604020202020204" pitchFamily="34" charset="0"/>
                <a:ea typeface="HGP創英角ｺﾞｼｯｸUB" pitchFamily="50" charset="-128"/>
              </a:defRPr>
            </a:lvl1pPr>
            <a:lvl2pPr marL="742950" indent="-285750">
              <a:defRPr kumimoji="1" sz="1200">
                <a:solidFill>
                  <a:schemeClr val="bg1"/>
                </a:solidFill>
                <a:latin typeface="Arial" panose="020B0604020202020204" pitchFamily="34" charset="0"/>
                <a:ea typeface="HGP創英角ｺﾞｼｯｸUB" pitchFamily="50" charset="-128"/>
              </a:defRPr>
            </a:lvl2pPr>
            <a:lvl3pPr marL="1143000" indent="-228600">
              <a:defRPr kumimoji="1" sz="1200">
                <a:solidFill>
                  <a:schemeClr val="bg1"/>
                </a:solidFill>
                <a:latin typeface="Arial" panose="020B0604020202020204" pitchFamily="34" charset="0"/>
                <a:ea typeface="HGP創英角ｺﾞｼｯｸUB" pitchFamily="50" charset="-128"/>
              </a:defRPr>
            </a:lvl3pPr>
            <a:lvl4pPr marL="1600200" indent="-228600">
              <a:defRPr kumimoji="1" sz="1200">
                <a:solidFill>
                  <a:schemeClr val="bg1"/>
                </a:solidFill>
                <a:latin typeface="Arial" panose="020B0604020202020204" pitchFamily="34" charset="0"/>
                <a:ea typeface="HGP創英角ｺﾞｼｯｸUB" pitchFamily="50" charset="-128"/>
              </a:defRPr>
            </a:lvl4pPr>
            <a:lvl5pPr marL="2057400" indent="-228600">
              <a:defRPr kumimoji="1" sz="1200">
                <a:solidFill>
                  <a:schemeClr val="bg1"/>
                </a:solidFill>
                <a:latin typeface="Arial" panose="020B0604020202020204" pitchFamily="34" charset="0"/>
                <a:ea typeface="HGP創英角ｺﾞｼｯｸUB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Arial" panose="020B0604020202020204" pitchFamily="34" charset="0"/>
                <a:ea typeface="HGP創英角ｺﾞｼｯｸUB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Arial" panose="020B0604020202020204" pitchFamily="34" charset="0"/>
                <a:ea typeface="HGP創英角ｺﾞｼｯｸUB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Arial" panose="020B0604020202020204" pitchFamily="34" charset="0"/>
                <a:ea typeface="HGP創英角ｺﾞｼｯｸUB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Arial" panose="020B0604020202020204" pitchFamily="34" charset="0"/>
                <a:ea typeface="HGP創英角ｺﾞｼｯｸUB" pitchFamily="50" charset="-128"/>
              </a:defRPr>
            </a:lvl9pPr>
          </a:lstStyle>
          <a:p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　　可以與講中文的旅客溝通</a:t>
            </a:r>
            <a:r>
              <a:rPr lang="zh-TW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，且識字率超過</a:t>
            </a:r>
            <a:r>
              <a:rPr lang="en-US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98%</a:t>
            </a:r>
            <a:r>
              <a:rPr lang="zh-TW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zh-TW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擅長日文</a:t>
            </a:r>
            <a:r>
              <a:rPr lang="zh-TW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的人才也很多。</a:t>
            </a:r>
            <a:endParaRPr lang="en-US" altLang="zh-TW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　　由於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與日本的關係良好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，所以彼此間的文化差異能夠適應，個性既</a:t>
            </a:r>
            <a:r>
              <a:rPr lang="zh-TW" altLang="zh-TW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開朗親切</a:t>
            </a:r>
            <a:r>
              <a:rPr lang="zh-TW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又</a:t>
            </a:r>
            <a:r>
              <a:rPr lang="zh-TW" altLang="zh-TW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友善</a:t>
            </a:r>
            <a:r>
              <a:rPr lang="zh-TW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，即使遇到困難也</a:t>
            </a:r>
            <a:r>
              <a:rPr lang="zh-TW" altLang="zh-TW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不會輕易放棄</a:t>
            </a:r>
            <a:r>
              <a:rPr lang="zh-TW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！</a:t>
            </a:r>
            <a:endParaRPr lang="en-US" altLang="zh-TW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zh-TW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　　</a:t>
            </a:r>
            <a:r>
              <a:rPr lang="zh-TW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日本有不少的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海外</a:t>
            </a:r>
            <a:r>
              <a:rPr lang="zh-TW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人才</a:t>
            </a:r>
            <a:r>
              <a:rPr lang="zh-TW" altLang="zh-TW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活躍</a:t>
            </a:r>
            <a:r>
              <a:rPr lang="zh-TW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其中，日本企業招聘人數也逐年增加。同樣地，留學生人數呈上升趨勢，活躍於各個領域的人才也很多。</a:t>
            </a:r>
          </a:p>
        </p:txBody>
      </p:sp>
      <p:grpSp>
        <p:nvGrpSpPr>
          <p:cNvPr id="14" name="群組 13"/>
          <p:cNvGrpSpPr/>
          <p:nvPr/>
        </p:nvGrpSpPr>
        <p:grpSpPr>
          <a:xfrm>
            <a:off x="3752627" y="1673565"/>
            <a:ext cx="1185719" cy="698589"/>
            <a:chOff x="8752558" y="1998018"/>
            <a:chExt cx="1407712" cy="931452"/>
          </a:xfrm>
        </p:grpSpPr>
        <p:sp>
          <p:nvSpPr>
            <p:cNvPr id="38" name="圓角矩形 37"/>
            <p:cNvSpPr/>
            <p:nvPr/>
          </p:nvSpPr>
          <p:spPr>
            <a:xfrm>
              <a:off x="8752558" y="2076955"/>
              <a:ext cx="1407712" cy="694018"/>
            </a:xfrm>
            <a:prstGeom prst="roundRect">
              <a:avLst/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350"/>
            </a:p>
          </p:txBody>
        </p:sp>
        <p:sp>
          <p:nvSpPr>
            <p:cNvPr id="41" name="文字方塊 40"/>
            <p:cNvSpPr txBox="1"/>
            <p:nvPr/>
          </p:nvSpPr>
          <p:spPr>
            <a:xfrm>
              <a:off x="9005643" y="1998018"/>
              <a:ext cx="839657" cy="9314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788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日本：</a:t>
              </a:r>
              <a:r>
                <a:rPr lang="en-US" altLang="ja-JP" sz="788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32</a:t>
              </a:r>
              <a:r>
                <a:rPr lang="en-US" altLang="zh-TW" sz="788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%</a:t>
              </a:r>
            </a:p>
            <a:p>
              <a:r>
                <a:rPr lang="zh-TW" altLang="en-US" sz="788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中國</a:t>
              </a:r>
              <a:r>
                <a:rPr lang="ja-JP" altLang="en-US" sz="788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：</a:t>
              </a:r>
              <a:r>
                <a:rPr lang="en-US" altLang="ja-JP" sz="788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27</a:t>
              </a:r>
              <a:r>
                <a:rPr lang="ja-JP" altLang="en-US" sz="788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％</a:t>
              </a:r>
              <a:endParaRPr lang="en-US" altLang="ja-JP" sz="788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zh-TW" altLang="en-US" sz="788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香港</a:t>
              </a:r>
              <a:r>
                <a:rPr lang="ja-JP" altLang="en-US" sz="788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：</a:t>
              </a:r>
              <a:r>
                <a:rPr lang="en-US" altLang="ja-JP" sz="788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14</a:t>
              </a:r>
              <a:r>
                <a:rPr lang="ja-JP" altLang="en-US" sz="788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％</a:t>
              </a:r>
              <a:endParaRPr lang="en-US" altLang="ja-JP" sz="788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zh-TW" altLang="en-US" sz="788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韓國</a:t>
              </a:r>
              <a:r>
                <a:rPr lang="ja-JP" altLang="en-US" sz="788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：</a:t>
              </a:r>
              <a:r>
                <a:rPr lang="en-US" altLang="ja-JP" sz="788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6</a:t>
              </a:r>
              <a:r>
                <a:rPr lang="ja-JP" altLang="en-US" sz="788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％</a:t>
              </a:r>
              <a:endParaRPr lang="en-US" altLang="ja-JP" sz="788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zh-TW" altLang="en-US" sz="788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其他</a:t>
              </a:r>
              <a:r>
                <a:rPr lang="ja-JP" altLang="en-US" sz="788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：</a:t>
              </a:r>
              <a:r>
                <a:rPr lang="en-US" altLang="ja-JP" sz="788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21</a:t>
              </a:r>
              <a:r>
                <a:rPr lang="ja-JP" altLang="en-US" sz="788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％</a:t>
              </a:r>
              <a:endParaRPr lang="en-US" altLang="ja-JP" sz="788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43" name="圓角矩形 42"/>
          <p:cNvSpPr/>
          <p:nvPr/>
        </p:nvSpPr>
        <p:spPr>
          <a:xfrm>
            <a:off x="546390" y="2640039"/>
            <a:ext cx="4901910" cy="410411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25" name="矩形 24"/>
          <p:cNvSpPr/>
          <p:nvPr/>
        </p:nvSpPr>
        <p:spPr>
          <a:xfrm>
            <a:off x="441125" y="2675082"/>
            <a:ext cx="1543684" cy="392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2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ja-JP" altLang="en-US" sz="12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① </a:t>
            </a:r>
            <a:r>
              <a:rPr lang="zh-TW" altLang="en-US" sz="12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年齡層多為</a:t>
            </a:r>
            <a:r>
              <a:rPr lang="zh-TW" altLang="en-US" sz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青年</a:t>
            </a:r>
            <a:endParaRPr lang="en-US" altLang="ja-JP" sz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75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　　　　（好奇心旺盛）</a:t>
            </a:r>
          </a:p>
        </p:txBody>
      </p:sp>
      <p:sp>
        <p:nvSpPr>
          <p:cNvPr id="26" name="矩形 25"/>
          <p:cNvSpPr/>
          <p:nvPr/>
        </p:nvSpPr>
        <p:spPr>
          <a:xfrm>
            <a:off x="2137449" y="2656491"/>
            <a:ext cx="1199469" cy="392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②</a:t>
            </a:r>
            <a:r>
              <a:rPr lang="en-US" altLang="ja-JP" sz="12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日語</a:t>
            </a:r>
            <a:r>
              <a:rPr lang="zh-TW" altLang="en-US" sz="12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程度高</a:t>
            </a:r>
            <a:endParaRPr lang="en-US" altLang="ja-JP" sz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75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　　（看得懂漢字）</a:t>
            </a:r>
            <a:endParaRPr lang="zh-TW" altLang="en-US" sz="12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3271862" y="2640458"/>
            <a:ext cx="226146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③</a:t>
            </a:r>
            <a:r>
              <a:rPr lang="ja-JP" altLang="en-US" sz="1125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125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可以應對講</a:t>
            </a:r>
            <a:r>
              <a:rPr lang="zh-TW" altLang="en-US" sz="112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中文</a:t>
            </a:r>
            <a:r>
              <a:rPr lang="zh-TW" altLang="en-US" sz="1125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的旅客</a:t>
            </a:r>
            <a:endParaRPr lang="en-US" altLang="ja-JP" sz="9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ja-JP" altLang="en-US" sz="9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　　</a:t>
            </a:r>
            <a:r>
              <a:rPr lang="zh-TW" altLang="en-US" sz="9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ja-JP" altLang="en-US" sz="9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lang="zh-TW" altLang="en-US" sz="9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　　　</a:t>
            </a:r>
            <a:r>
              <a:rPr lang="ja-JP" altLang="en-US" sz="75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zh-TW" altLang="en-US" sz="75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陪同翻譯</a:t>
            </a:r>
            <a:r>
              <a:rPr lang="ja-JP" altLang="en-US" sz="75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zh-TW" altLang="en-US" sz="75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5" name="群組 4"/>
          <p:cNvGrpSpPr/>
          <p:nvPr/>
        </p:nvGrpSpPr>
        <p:grpSpPr>
          <a:xfrm>
            <a:off x="790131" y="1346061"/>
            <a:ext cx="5056253" cy="1732492"/>
            <a:chOff x="769532" y="1614590"/>
            <a:chExt cx="6741672" cy="2271885"/>
          </a:xfrm>
        </p:grpSpPr>
        <p:grpSp>
          <p:nvGrpSpPr>
            <p:cNvPr id="15" name="群組 14"/>
            <p:cNvGrpSpPr/>
            <p:nvPr/>
          </p:nvGrpSpPr>
          <p:grpSpPr>
            <a:xfrm>
              <a:off x="3843901" y="1614590"/>
              <a:ext cx="3667303" cy="2271885"/>
              <a:chOff x="1683581" y="975862"/>
              <a:chExt cx="2151077" cy="1645687"/>
            </a:xfrm>
          </p:grpSpPr>
          <p:graphicFrame>
            <p:nvGraphicFramePr>
              <p:cNvPr id="16" name="圖表 15"/>
              <p:cNvGraphicFramePr/>
              <p:nvPr>
                <p:extLst>
                  <p:ext uri="{D42A27DB-BD31-4B8C-83A1-F6EECF244321}">
                    <p14:modId xmlns:p14="http://schemas.microsoft.com/office/powerpoint/2010/main" val="665654451"/>
                  </p:ext>
                </p:extLst>
              </p:nvPr>
            </p:nvGraphicFramePr>
            <p:xfrm>
              <a:off x="1683581" y="975862"/>
              <a:ext cx="2151077" cy="1645687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sp>
            <p:nvSpPr>
              <p:cNvPr id="17" name="矩形 16"/>
              <p:cNvSpPr/>
              <p:nvPr/>
            </p:nvSpPr>
            <p:spPr>
              <a:xfrm>
                <a:off x="2872614" y="1173437"/>
                <a:ext cx="484528" cy="218346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ja-JP" sz="1500" b="1" dirty="0">
                    <a:ln w="3175">
                      <a:noFill/>
                    </a:ln>
                    <a:solidFill>
                      <a:schemeClr val="accent6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32</a:t>
                </a:r>
                <a:r>
                  <a:rPr lang="ja-JP" altLang="en-US" sz="1500" b="1" dirty="0">
                    <a:ln w="3175">
                      <a:noFill/>
                    </a:ln>
                    <a:solidFill>
                      <a:schemeClr val="accent6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％</a:t>
                </a:r>
                <a:endParaRPr lang="zh-TW" altLang="en-US" sz="1500" b="1" dirty="0">
                  <a:ln w="3175">
                    <a:noFill/>
                  </a:ln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2" name="圓角矩形 1"/>
            <p:cNvSpPr/>
            <p:nvPr/>
          </p:nvSpPr>
          <p:spPr>
            <a:xfrm>
              <a:off x="927841" y="2133017"/>
              <a:ext cx="1325781" cy="547216"/>
            </a:xfrm>
            <a:prstGeom prst="roundRect">
              <a:avLst/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350"/>
            </a:p>
          </p:txBody>
        </p:sp>
        <p:sp>
          <p:nvSpPr>
            <p:cNvPr id="28" name="文字方塊 27"/>
            <p:cNvSpPr txBox="1"/>
            <p:nvPr/>
          </p:nvSpPr>
          <p:spPr>
            <a:xfrm>
              <a:off x="769532" y="2288878"/>
              <a:ext cx="1297791" cy="6205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825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未滿</a:t>
              </a:r>
              <a:r>
                <a:rPr lang="en-US" altLang="ja-JP" sz="825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25</a:t>
              </a:r>
              <a:r>
                <a:rPr lang="zh-TW" altLang="en-US" sz="825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歲</a:t>
              </a:r>
              <a:r>
                <a:rPr lang="ja-JP" altLang="en-US" sz="825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：</a:t>
              </a:r>
              <a:r>
                <a:rPr lang="en-US" altLang="ja-JP" sz="825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41</a:t>
              </a:r>
              <a:r>
                <a:rPr lang="en-US" altLang="zh-TW" sz="825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%</a:t>
              </a:r>
            </a:p>
            <a:p>
              <a:r>
                <a:rPr lang="en-US" altLang="ja-JP" sz="825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25</a:t>
              </a:r>
              <a:r>
                <a:rPr lang="ja-JP" altLang="en-US" sz="825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～</a:t>
              </a:r>
              <a:r>
                <a:rPr lang="en-US" altLang="ja-JP" sz="825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30</a:t>
              </a:r>
              <a:r>
                <a:rPr lang="zh-TW" altLang="en-US" sz="825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歲</a:t>
              </a:r>
              <a:r>
                <a:rPr lang="ja-JP" altLang="en-US" sz="825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：</a:t>
              </a:r>
              <a:r>
                <a:rPr lang="en-US" altLang="ja-JP" sz="825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38</a:t>
              </a:r>
              <a:r>
                <a:rPr lang="ja-JP" altLang="en-US" sz="825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％</a:t>
              </a:r>
              <a:endParaRPr lang="en-US" altLang="ja-JP" sz="82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en-US" altLang="ja-JP" sz="825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30</a:t>
              </a:r>
              <a:r>
                <a:rPr lang="zh-TW" altLang="en-US" sz="825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歲</a:t>
              </a:r>
              <a:r>
                <a:rPr lang="ja-JP" altLang="en-US" sz="825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以上：</a:t>
              </a:r>
              <a:r>
                <a:rPr lang="en-US" altLang="ja-JP" sz="825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21</a:t>
              </a:r>
              <a:r>
                <a:rPr lang="ja-JP" altLang="en-US" sz="825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％</a:t>
              </a:r>
              <a:endParaRPr lang="zh-TW" altLang="en-US" sz="82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3" name="群組 12"/>
          <p:cNvGrpSpPr/>
          <p:nvPr/>
        </p:nvGrpSpPr>
        <p:grpSpPr>
          <a:xfrm>
            <a:off x="2154599" y="1822738"/>
            <a:ext cx="1149938" cy="473206"/>
            <a:chOff x="5184348" y="2288302"/>
            <a:chExt cx="1437183" cy="630941"/>
          </a:xfrm>
        </p:grpSpPr>
        <p:sp>
          <p:nvSpPr>
            <p:cNvPr id="39" name="圓角矩形 38"/>
            <p:cNvSpPr/>
            <p:nvPr/>
          </p:nvSpPr>
          <p:spPr>
            <a:xfrm>
              <a:off x="5184348" y="2337368"/>
              <a:ext cx="1437183" cy="547215"/>
            </a:xfrm>
            <a:prstGeom prst="roundRect">
              <a:avLst/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350"/>
            </a:p>
          </p:txBody>
        </p:sp>
        <p:sp>
          <p:nvSpPr>
            <p:cNvPr id="40" name="文字方塊 39"/>
            <p:cNvSpPr txBox="1"/>
            <p:nvPr/>
          </p:nvSpPr>
          <p:spPr>
            <a:xfrm>
              <a:off x="5322724" y="2288302"/>
              <a:ext cx="1236511" cy="6309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825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Ｎ</a:t>
              </a:r>
              <a:r>
                <a:rPr lang="en-US" altLang="ja-JP" sz="825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r>
                <a:rPr lang="ja-JP" altLang="en-US" sz="825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、母語：</a:t>
              </a:r>
              <a:r>
                <a:rPr lang="en-US" altLang="zh-TW" sz="825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73%</a:t>
              </a:r>
            </a:p>
            <a:p>
              <a:r>
                <a:rPr lang="ja-JP" altLang="en-US" sz="825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Ｎ</a:t>
              </a:r>
              <a:r>
                <a:rPr lang="en-US" altLang="ja-JP" sz="825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</a:t>
              </a:r>
              <a:r>
                <a:rPr lang="ja-JP" altLang="en-US" sz="825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：</a:t>
              </a:r>
              <a:r>
                <a:rPr lang="en-US" altLang="ja-JP" sz="825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17</a:t>
              </a:r>
              <a:r>
                <a:rPr lang="ja-JP" altLang="en-US" sz="825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％</a:t>
              </a:r>
              <a:endParaRPr lang="en-US" altLang="ja-JP" sz="825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ja-JP" altLang="en-US" sz="825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日常</a:t>
              </a:r>
              <a:r>
                <a:rPr lang="zh-TW" altLang="en-US" sz="825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會話</a:t>
              </a:r>
              <a:r>
                <a:rPr lang="ja-JP" altLang="en-US" sz="825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：</a:t>
              </a:r>
              <a:r>
                <a:rPr lang="en-US" altLang="ja-JP" sz="825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10</a:t>
              </a:r>
              <a:r>
                <a:rPr lang="ja-JP" altLang="en-US" sz="825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％</a:t>
              </a:r>
              <a:endParaRPr lang="zh-TW" altLang="en-US" sz="825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aphicFrame>
        <p:nvGraphicFramePr>
          <p:cNvPr id="70" name="圖表 69"/>
          <p:cNvGraphicFramePr/>
          <p:nvPr>
            <p:extLst>
              <p:ext uri="{D42A27DB-BD31-4B8C-83A1-F6EECF244321}">
                <p14:modId xmlns:p14="http://schemas.microsoft.com/office/powerpoint/2010/main" val="4235599974"/>
              </p:ext>
            </p:extLst>
          </p:nvPr>
        </p:nvGraphicFramePr>
        <p:xfrm>
          <a:off x="816918" y="1029496"/>
          <a:ext cx="2775577" cy="1794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1" name="矩形 70"/>
          <p:cNvSpPr/>
          <p:nvPr/>
        </p:nvSpPr>
        <p:spPr>
          <a:xfrm>
            <a:off x="2845084" y="1462353"/>
            <a:ext cx="578433" cy="26143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350" b="1" dirty="0">
                <a:ln w="3175"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73</a:t>
            </a:r>
            <a:r>
              <a:rPr lang="ja-JP" altLang="en-US" sz="1350" b="1" dirty="0">
                <a:ln w="3175"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％</a:t>
            </a:r>
            <a:endParaRPr lang="zh-TW" altLang="en-US" sz="1350" b="1" dirty="0">
              <a:ln w="3175">
                <a:noFill/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2" name="圖表 71"/>
          <p:cNvGraphicFramePr/>
          <p:nvPr>
            <p:extLst>
              <p:ext uri="{D42A27DB-BD31-4B8C-83A1-F6EECF244321}">
                <p14:modId xmlns:p14="http://schemas.microsoft.com/office/powerpoint/2010/main" val="1019193277"/>
              </p:ext>
            </p:extLst>
          </p:nvPr>
        </p:nvGraphicFramePr>
        <p:xfrm>
          <a:off x="-1470185" y="1065205"/>
          <a:ext cx="3456000" cy="16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3" name="矩形 72"/>
          <p:cNvSpPr/>
          <p:nvPr/>
        </p:nvSpPr>
        <p:spPr>
          <a:xfrm>
            <a:off x="1331432" y="1467685"/>
            <a:ext cx="669627" cy="247777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500" b="1" dirty="0">
                <a:ln w="3175"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41</a:t>
            </a:r>
            <a:r>
              <a:rPr lang="ja-JP" altLang="en-US" sz="1500" b="1" dirty="0">
                <a:ln w="3175"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％</a:t>
            </a:r>
            <a:endParaRPr lang="zh-TW" altLang="en-US" sz="1500" b="1" dirty="0">
              <a:ln w="3175">
                <a:noFill/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圓角矩形 10"/>
          <p:cNvSpPr/>
          <p:nvPr/>
        </p:nvSpPr>
        <p:spPr>
          <a:xfrm>
            <a:off x="55696" y="592343"/>
            <a:ext cx="2304688" cy="365877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需要引進實習的理由</a:t>
            </a:r>
          </a:p>
        </p:txBody>
      </p:sp>
      <p:grpSp>
        <p:nvGrpSpPr>
          <p:cNvPr id="20" name="群組 19"/>
          <p:cNvGrpSpPr/>
          <p:nvPr/>
        </p:nvGrpSpPr>
        <p:grpSpPr>
          <a:xfrm>
            <a:off x="106136" y="3193735"/>
            <a:ext cx="9622479" cy="3042173"/>
            <a:chOff x="562403" y="3788951"/>
            <a:chExt cx="11107908" cy="2983479"/>
          </a:xfrm>
        </p:grpSpPr>
        <p:grpSp>
          <p:nvGrpSpPr>
            <p:cNvPr id="19" name="群組 18"/>
            <p:cNvGrpSpPr/>
            <p:nvPr/>
          </p:nvGrpSpPr>
          <p:grpSpPr>
            <a:xfrm>
              <a:off x="562403" y="3788951"/>
              <a:ext cx="11107908" cy="2983479"/>
              <a:chOff x="-127984" y="5765906"/>
              <a:chExt cx="6520728" cy="3450917"/>
            </a:xfrm>
          </p:grpSpPr>
          <p:sp>
            <p:nvSpPr>
              <p:cNvPr id="81" name="矩形 80"/>
              <p:cNvSpPr/>
              <p:nvPr/>
            </p:nvSpPr>
            <p:spPr>
              <a:xfrm>
                <a:off x="1251454" y="5978164"/>
                <a:ext cx="1275542" cy="79789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  <a:alpha val="5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TW" altLang="en-US" sz="1350"/>
              </a:p>
            </p:txBody>
          </p:sp>
          <p:sp>
            <p:nvSpPr>
              <p:cNvPr id="82" name="矩形 81"/>
              <p:cNvSpPr/>
              <p:nvPr/>
            </p:nvSpPr>
            <p:spPr>
              <a:xfrm>
                <a:off x="15315" y="7087284"/>
                <a:ext cx="1239334" cy="797895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  <a:alpha val="5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TW" altLang="en-US" sz="1600"/>
              </a:p>
            </p:txBody>
          </p:sp>
          <p:sp>
            <p:nvSpPr>
              <p:cNvPr id="83" name="矩形 82"/>
              <p:cNvSpPr/>
              <p:nvPr/>
            </p:nvSpPr>
            <p:spPr>
              <a:xfrm>
                <a:off x="1285317" y="8233661"/>
                <a:ext cx="1239334" cy="797895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  <a:alpha val="5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TW" altLang="en-US" sz="1350"/>
              </a:p>
            </p:txBody>
          </p:sp>
          <p:sp>
            <p:nvSpPr>
              <p:cNvPr id="84" name="矩形 83"/>
              <p:cNvSpPr/>
              <p:nvPr/>
            </p:nvSpPr>
            <p:spPr>
              <a:xfrm>
                <a:off x="3779601" y="8228102"/>
                <a:ext cx="1298754" cy="797895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  <a:alpha val="5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TW" altLang="en-US" sz="1350"/>
              </a:p>
            </p:txBody>
          </p:sp>
          <p:sp>
            <p:nvSpPr>
              <p:cNvPr id="86" name="矩形 85"/>
              <p:cNvSpPr/>
              <p:nvPr/>
            </p:nvSpPr>
            <p:spPr>
              <a:xfrm>
                <a:off x="2535395" y="7090927"/>
                <a:ext cx="1262875" cy="834765"/>
              </a:xfrm>
              <a:prstGeom prst="rect">
                <a:avLst/>
              </a:prstGeom>
              <a:solidFill>
                <a:srgbClr val="F5FDA5">
                  <a:alpha val="5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TW" altLang="en-US" sz="1400"/>
              </a:p>
            </p:txBody>
          </p:sp>
          <p:sp>
            <p:nvSpPr>
              <p:cNvPr id="88" name="矩形 87"/>
              <p:cNvSpPr/>
              <p:nvPr/>
            </p:nvSpPr>
            <p:spPr>
              <a:xfrm>
                <a:off x="3792253" y="5935004"/>
                <a:ext cx="1286102" cy="834765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5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TW" altLang="en-US" sz="1350" dirty="0"/>
              </a:p>
            </p:txBody>
          </p:sp>
          <p:sp>
            <p:nvSpPr>
              <p:cNvPr id="89" name="矩形 88"/>
              <p:cNvSpPr/>
              <p:nvPr/>
            </p:nvSpPr>
            <p:spPr>
              <a:xfrm>
                <a:off x="5069048" y="7081177"/>
                <a:ext cx="1286102" cy="83476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  <a:alpha val="5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TW" altLang="en-US" sz="1350"/>
              </a:p>
            </p:txBody>
          </p:sp>
          <p:sp>
            <p:nvSpPr>
              <p:cNvPr id="90" name="矩形 89"/>
              <p:cNvSpPr/>
              <p:nvPr/>
            </p:nvSpPr>
            <p:spPr>
              <a:xfrm>
                <a:off x="-24519" y="7160403"/>
                <a:ext cx="6389375" cy="130880"/>
              </a:xfrm>
              <a:prstGeom prst="rect">
                <a:avLst/>
              </a:prstGeom>
              <a:solidFill>
                <a:schemeClr val="bg1">
                  <a:alpha val="5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TW" altLang="en-US" sz="1350"/>
              </a:p>
            </p:txBody>
          </p:sp>
          <p:sp>
            <p:nvSpPr>
              <p:cNvPr id="91" name="矩形 90"/>
              <p:cNvSpPr/>
              <p:nvPr/>
            </p:nvSpPr>
            <p:spPr>
              <a:xfrm>
                <a:off x="3369" y="7723928"/>
                <a:ext cx="6389375" cy="130880"/>
              </a:xfrm>
              <a:prstGeom prst="rect">
                <a:avLst/>
              </a:prstGeom>
              <a:solidFill>
                <a:schemeClr val="bg1">
                  <a:alpha val="5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TW" altLang="en-US" sz="1350"/>
              </a:p>
            </p:txBody>
          </p:sp>
          <p:pic>
            <p:nvPicPr>
              <p:cNvPr id="92" name="Picture 20" descr="「職場」的圖片搜尋結果"/>
              <p:cNvPicPr>
                <a:picLocks noChangeAspect="1" noChangeArrowheads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475" t="-116" r="6764" b="301"/>
              <a:stretch/>
            </p:blipFill>
            <p:spPr bwMode="auto">
              <a:xfrm flipH="1">
                <a:off x="1258728" y="6918251"/>
                <a:ext cx="1271477" cy="1132705"/>
              </a:xfrm>
              <a:prstGeom prst="rect">
                <a:avLst/>
              </a:prstGeom>
              <a:noFill/>
              <a:ln w="3175"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3" name="矩形 92"/>
              <p:cNvSpPr/>
              <p:nvPr/>
            </p:nvSpPr>
            <p:spPr>
              <a:xfrm>
                <a:off x="1399620" y="7137375"/>
                <a:ext cx="3494134" cy="66334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zh-TW" altLang="en-US" sz="1600" dirty="0">
                    <a:ln w="3175">
                      <a:noFill/>
                    </a:ln>
                    <a:solidFill>
                      <a:schemeClr val="accent5">
                        <a:lumMod val="75000"/>
                      </a:schemeClr>
                    </a:solidFill>
                    <a:effectLst>
                      <a:outerShdw blurRad="60007" dist="200025" dir="15000000" sy="30000" kx="-1800000" algn="bl" rotWithShape="0">
                        <a:prstClr val="black">
                          <a:alpha val="32000"/>
                        </a:prstClr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既開朗</a:t>
                </a:r>
                <a:endParaRPr lang="en-US" altLang="zh-TW" sz="1600" dirty="0">
                  <a:ln w="3175"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algn="ctr"/>
                <a:r>
                  <a:rPr lang="zh-TW" altLang="en-US" sz="1600" dirty="0">
                    <a:ln w="3175">
                      <a:noFill/>
                    </a:ln>
                    <a:solidFill>
                      <a:schemeClr val="accent5">
                        <a:lumMod val="75000"/>
                      </a:schemeClr>
                    </a:solidFill>
                    <a:effectLst>
                      <a:outerShdw blurRad="60007" dist="200025" dir="15000000" sy="30000" kx="-1800000" algn="bl" rotWithShape="0">
                        <a:prstClr val="black">
                          <a:alpha val="32000"/>
                        </a:prstClr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又親切</a:t>
                </a:r>
              </a:p>
            </p:txBody>
          </p:sp>
          <p:sp>
            <p:nvSpPr>
              <p:cNvPr id="94" name="矩形 93"/>
              <p:cNvSpPr/>
              <p:nvPr/>
            </p:nvSpPr>
            <p:spPr>
              <a:xfrm>
                <a:off x="5092266" y="7239841"/>
                <a:ext cx="1252065" cy="3840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TW" altLang="en-US" sz="1600" dirty="0">
                    <a:ln w="3175">
                      <a:noFill/>
                    </a:ln>
                    <a:solidFill>
                      <a:schemeClr val="accent5">
                        <a:lumMod val="75000"/>
                      </a:schemeClr>
                    </a:solidFill>
                    <a:effectLst>
                      <a:outerShdw blurRad="60007" dist="200025" dir="15000000" sy="30000" kx="-1800000" algn="bl" rotWithShape="0">
                        <a:prstClr val="black">
                          <a:alpha val="32000"/>
                        </a:prstClr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友善且直率</a:t>
                </a:r>
                <a:endParaRPr lang="en-US" altLang="ja-JP" sz="1600" dirty="0">
                  <a:ln w="3175"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pic>
            <p:nvPicPr>
              <p:cNvPr id="95" name="Picture 32" descr="「彭于晏　笑」的圖片搜尋結果"/>
              <p:cNvPicPr>
                <a:picLocks noChangeAspect="1" noChangeArrowheads="1"/>
              </p:cNvPicPr>
              <p:nvPr/>
            </p:nvPicPr>
            <p:blipFill rotWithShape="1"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34855"/>
              <a:stretch/>
            </p:blipFill>
            <p:spPr bwMode="auto">
              <a:xfrm>
                <a:off x="3796784" y="6911291"/>
                <a:ext cx="1272315" cy="11371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7" name="矩形 96"/>
              <p:cNvSpPr/>
              <p:nvPr/>
            </p:nvSpPr>
            <p:spPr>
              <a:xfrm>
                <a:off x="-127984" y="6044949"/>
                <a:ext cx="6389375" cy="130880"/>
              </a:xfrm>
              <a:prstGeom prst="rect">
                <a:avLst/>
              </a:prstGeom>
              <a:solidFill>
                <a:schemeClr val="bg1">
                  <a:alpha val="5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TW" altLang="en-US" sz="1350"/>
              </a:p>
            </p:txBody>
          </p:sp>
          <p:sp>
            <p:nvSpPr>
              <p:cNvPr id="98" name="矩形 97"/>
              <p:cNvSpPr/>
              <p:nvPr/>
            </p:nvSpPr>
            <p:spPr>
              <a:xfrm>
                <a:off x="162242" y="6587421"/>
                <a:ext cx="6099152" cy="138241"/>
              </a:xfrm>
              <a:prstGeom prst="rect">
                <a:avLst/>
              </a:prstGeom>
              <a:solidFill>
                <a:schemeClr val="bg1">
                  <a:alpha val="5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TW" altLang="en-US" sz="1350"/>
              </a:p>
            </p:txBody>
          </p:sp>
          <p:sp>
            <p:nvSpPr>
              <p:cNvPr id="99" name="矩形 98"/>
              <p:cNvSpPr/>
              <p:nvPr/>
            </p:nvSpPr>
            <p:spPr>
              <a:xfrm>
                <a:off x="1261571" y="6066641"/>
                <a:ext cx="1252065" cy="6633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TW" altLang="en-US" sz="1600" dirty="0">
                    <a:ln w="3175">
                      <a:noFill/>
                    </a:ln>
                    <a:solidFill>
                      <a:schemeClr val="accent5">
                        <a:lumMod val="75000"/>
                      </a:schemeClr>
                    </a:solidFill>
                    <a:effectLst>
                      <a:outerShdw blurRad="60007" dist="200025" dir="15000000" sy="30000" kx="-1800000" algn="bl" rotWithShape="0">
                        <a:prstClr val="black">
                          <a:alpha val="32000"/>
                        </a:prstClr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與日本有著</a:t>
                </a:r>
                <a:endParaRPr lang="en-US" altLang="zh-TW" sz="1600" dirty="0">
                  <a:ln w="3175"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algn="ctr"/>
                <a:r>
                  <a:rPr lang="zh-TW" altLang="en-US" sz="1600" dirty="0">
                    <a:ln w="3175">
                      <a:noFill/>
                    </a:ln>
                    <a:solidFill>
                      <a:schemeClr val="accent5">
                        <a:lumMod val="75000"/>
                      </a:schemeClr>
                    </a:solidFill>
                    <a:effectLst>
                      <a:outerShdw blurRad="60007" dist="200025" dir="15000000" sy="30000" kx="-1800000" algn="bl" rotWithShape="0">
                        <a:prstClr val="black">
                          <a:alpha val="32000"/>
                        </a:prstClr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深度交情</a:t>
                </a:r>
                <a:endParaRPr lang="en-US" altLang="ja-JP" sz="1600" dirty="0">
                  <a:ln w="3175"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00" name="矩形 99"/>
              <p:cNvSpPr/>
              <p:nvPr/>
            </p:nvSpPr>
            <p:spPr>
              <a:xfrm>
                <a:off x="3836664" y="6161769"/>
                <a:ext cx="1252065" cy="3840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TW" altLang="en-US" sz="1600" dirty="0">
                    <a:ln w="3175">
                      <a:noFill/>
                    </a:ln>
                    <a:solidFill>
                      <a:schemeClr val="accent5">
                        <a:lumMod val="75000"/>
                      </a:schemeClr>
                    </a:solidFill>
                    <a:effectLst>
                      <a:outerShdw blurRad="60007" dist="200025" dir="15000000" sy="30000" kx="-1800000" algn="bl" rotWithShape="0">
                        <a:prstClr val="black">
                          <a:alpha val="32000"/>
                        </a:prstClr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充實的教育程度</a:t>
                </a:r>
              </a:p>
            </p:txBody>
          </p:sp>
          <p:pic>
            <p:nvPicPr>
              <p:cNvPr id="101" name="Picture 28" descr="「台灣笑容　男」的圖片搜尋結果"/>
              <p:cNvPicPr>
                <a:picLocks noChangeAspect="1" noChangeArrowheads="1"/>
              </p:cNvPicPr>
              <p:nvPr/>
            </p:nvPicPr>
            <p:blipFill rotWithShape="1">
              <a:blip r:embed="rId7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4861"/>
              <a:stretch/>
            </p:blipFill>
            <p:spPr bwMode="auto">
              <a:xfrm>
                <a:off x="2530237" y="5765906"/>
                <a:ext cx="1265786" cy="11620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" name="Picture 34" descr="「台灣」的圖片搜尋結果"/>
              <p:cNvPicPr>
                <a:picLocks noChangeAspect="1" noChangeArrowheads="1"/>
              </p:cNvPicPr>
              <p:nvPr/>
            </p:nvPicPr>
            <p:blipFill rotWithShape="1">
              <a:blip r:embed="rId8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4487"/>
              <a:stretch/>
            </p:blipFill>
            <p:spPr bwMode="auto">
              <a:xfrm>
                <a:off x="-13756" y="5781924"/>
                <a:ext cx="1266824" cy="114645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3" name="矩形 102"/>
              <p:cNvSpPr/>
              <p:nvPr/>
            </p:nvSpPr>
            <p:spPr>
              <a:xfrm>
                <a:off x="642302" y="8349868"/>
                <a:ext cx="5676112" cy="110311"/>
              </a:xfrm>
              <a:prstGeom prst="rect">
                <a:avLst/>
              </a:prstGeom>
              <a:solidFill>
                <a:schemeClr val="bg1">
                  <a:alpha val="5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TW" altLang="en-US" sz="1350"/>
              </a:p>
            </p:txBody>
          </p:sp>
          <p:pic>
            <p:nvPicPr>
              <p:cNvPr id="105" name="Picture 26" descr="「台灣笑容」的圖片搜尋結果"/>
              <p:cNvPicPr>
                <a:picLocks noChangeAspect="1" noChangeArrowheads="1"/>
              </p:cNvPicPr>
              <p:nvPr/>
            </p:nvPicPr>
            <p:blipFill rotWithShape="1">
              <a:blip r:embed="rId9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791" r="25663"/>
              <a:stretch/>
            </p:blipFill>
            <p:spPr bwMode="auto">
              <a:xfrm>
                <a:off x="2535672" y="8045143"/>
                <a:ext cx="1260350" cy="11601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6" name="Picture 30" descr="「笑容」的圖片搜尋結果"/>
              <p:cNvPicPr>
                <a:picLocks noChangeAspect="1" noChangeArrowheads="1"/>
              </p:cNvPicPr>
              <p:nvPr/>
            </p:nvPicPr>
            <p:blipFill rotWithShape="1">
              <a:blip r:embed="rId10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114" t="46"/>
              <a:stretch/>
            </p:blipFill>
            <p:spPr bwMode="auto">
              <a:xfrm>
                <a:off x="-37517" y="8065485"/>
                <a:ext cx="1300867" cy="11513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7" name="矩形 106"/>
              <p:cNvSpPr/>
              <p:nvPr/>
            </p:nvSpPr>
            <p:spPr>
              <a:xfrm>
                <a:off x="1313128" y="8476947"/>
                <a:ext cx="1252065" cy="3840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TW" altLang="en-US" sz="1600" dirty="0">
                    <a:ln w="3175">
                      <a:noFill/>
                    </a:ln>
                    <a:solidFill>
                      <a:schemeClr val="accent5">
                        <a:lumMod val="75000"/>
                      </a:schemeClr>
                    </a:solidFill>
                    <a:effectLst>
                      <a:outerShdw blurRad="60007" dist="200025" dir="15000000" sy="30000" kx="-1800000" algn="bl" rotWithShape="0">
                        <a:prstClr val="black">
                          <a:alpha val="32000"/>
                        </a:prstClr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有耐心又勤勉</a:t>
                </a:r>
              </a:p>
            </p:txBody>
          </p:sp>
          <p:sp>
            <p:nvSpPr>
              <p:cNvPr id="108" name="矩形 107"/>
              <p:cNvSpPr/>
              <p:nvPr/>
            </p:nvSpPr>
            <p:spPr>
              <a:xfrm>
                <a:off x="3807406" y="8466939"/>
                <a:ext cx="1252065" cy="3840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TW" altLang="en-US" sz="1600" dirty="0">
                    <a:ln w="3175">
                      <a:noFill/>
                    </a:ln>
                    <a:solidFill>
                      <a:schemeClr val="accent5">
                        <a:lumMod val="75000"/>
                      </a:schemeClr>
                    </a:solidFill>
                    <a:effectLst>
                      <a:outerShdw blurRad="60007" dist="200025" dir="15000000" sy="30000" kx="-1800000" algn="bl" rotWithShape="0">
                        <a:prstClr val="black">
                          <a:alpha val="32000"/>
                        </a:prstClr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非常重視家人</a:t>
                </a:r>
                <a:endParaRPr lang="ja-JP" altLang="en-US" sz="1600" dirty="0">
                  <a:ln w="3175"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pic>
            <p:nvPicPr>
              <p:cNvPr id="112" name="Picture 36" descr="「台灣梅花」的圖片搜尋結果"/>
              <p:cNvPicPr>
                <a:picLocks noChangeAspect="1" noChangeArrowheads="1"/>
              </p:cNvPicPr>
              <p:nvPr/>
            </p:nvPicPr>
            <p:blipFill rotWithShape="1">
              <a:blip r:embed="rId11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400"/>
              <a:stretch/>
            </p:blipFill>
            <p:spPr bwMode="auto">
              <a:xfrm>
                <a:off x="5067497" y="5766855"/>
                <a:ext cx="1273460" cy="11455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6" name="Picture 24" descr="「台灣」的圖片搜尋結果"/>
              <p:cNvPicPr>
                <a:picLocks noChangeAspect="1" noChangeArrowheads="1"/>
              </p:cNvPicPr>
              <p:nvPr/>
            </p:nvPicPr>
            <p:blipFill rotWithShape="1">
              <a:blip r:embed="rId1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964" t="1067" r="9787"/>
              <a:stretch/>
            </p:blipFill>
            <p:spPr bwMode="auto">
              <a:xfrm>
                <a:off x="5070732" y="8045146"/>
                <a:ext cx="1273599" cy="1165166"/>
              </a:xfrm>
              <a:prstGeom prst="rect">
                <a:avLst/>
              </a:prstGeom>
              <a:noFill/>
              <a:ln w="3175"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17" name="矩形 116"/>
            <p:cNvSpPr/>
            <p:nvPr/>
          </p:nvSpPr>
          <p:spPr>
            <a:xfrm>
              <a:off x="735646" y="5066331"/>
              <a:ext cx="2014200" cy="3320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1600" dirty="0">
                  <a:ln w="3175"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優秀的工程人才</a:t>
              </a:r>
              <a:endParaRPr lang="en-US" altLang="ja-JP" sz="1600" dirty="0">
                <a:ln w="3175"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85" name="スライド番号プレースホルダー 3">
            <a:extLst>
              <a:ext uri="{FF2B5EF4-FFF2-40B4-BE49-F238E27FC236}">
                <a16:creationId xmlns:a16="http://schemas.microsoft.com/office/drawing/2014/main" xmlns="" id="{6BB785E7-0016-407C-944F-FC9E31944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77150" y="6505067"/>
            <a:ext cx="2228850" cy="365125"/>
          </a:xfrm>
        </p:spPr>
        <p:txBody>
          <a:bodyPr/>
          <a:lstStyle/>
          <a:p>
            <a:r>
              <a:rPr lang="en-US" altLang="ja-JP" dirty="0">
                <a:solidFill>
                  <a:schemeClr val="bg1"/>
                </a:solidFill>
              </a:rPr>
              <a:t>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6" name="テキスト ボックス 4"/>
          <p:cNvSpPr txBox="1"/>
          <p:nvPr/>
        </p:nvSpPr>
        <p:spPr>
          <a:xfrm>
            <a:off x="106137" y="98739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實習介紹</a:t>
            </a:r>
            <a:endParaRPr kumimoji="1" lang="ja-JP" altLang="en-US" sz="20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98834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7677150" y="6505067"/>
            <a:ext cx="2228850" cy="365125"/>
          </a:xfrm>
        </p:spPr>
        <p:txBody>
          <a:bodyPr/>
          <a:lstStyle/>
          <a:p>
            <a:r>
              <a:rPr lang="en-US" altLang="ja-JP" dirty="0">
                <a:solidFill>
                  <a:schemeClr val="bg1"/>
                </a:solidFill>
              </a:rPr>
              <a:t>5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06137" y="98739"/>
            <a:ext cx="2492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台灣學生的實習概要</a:t>
            </a:r>
            <a:endParaRPr kumimoji="1" lang="ja-JP" altLang="en-US" sz="20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cxnSp>
        <p:nvCxnSpPr>
          <p:cNvPr id="7" name="直線コネクタ 6"/>
          <p:cNvCxnSpPr/>
          <p:nvPr/>
        </p:nvCxnSpPr>
        <p:spPr>
          <a:xfrm>
            <a:off x="0" y="1350788"/>
            <a:ext cx="9906000" cy="0"/>
          </a:xfrm>
          <a:prstGeom prst="line">
            <a:avLst/>
          </a:prstGeom>
          <a:ln w="47625">
            <a:gradFill>
              <a:gsLst>
                <a:gs pos="0">
                  <a:srgbClr val="0070C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0" y="1406403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■</a:t>
            </a:r>
            <a:r>
              <a:rPr kumimoji="1" lang="zh-TW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實習類型</a:t>
            </a:r>
            <a:endParaRPr kumimoji="1" lang="ja-JP" altLang="en-US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0" y="3840036"/>
            <a:ext cx="28520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■</a:t>
            </a:r>
            <a:r>
              <a:rPr lang="zh-TW" alt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實習生成為戰力的四個模式</a:t>
            </a:r>
            <a:endParaRPr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grpSp>
        <p:nvGrpSpPr>
          <p:cNvPr id="35" name="群組 1"/>
          <p:cNvGrpSpPr>
            <a:grpSpLocks/>
          </p:cNvGrpSpPr>
          <p:nvPr/>
        </p:nvGrpSpPr>
        <p:grpSpPr bwMode="auto">
          <a:xfrm>
            <a:off x="105908" y="1791279"/>
            <a:ext cx="9626600" cy="1797050"/>
            <a:chOff x="150589" y="1988840"/>
            <a:chExt cx="9626948" cy="1797800"/>
          </a:xfrm>
        </p:grpSpPr>
        <p:grpSp>
          <p:nvGrpSpPr>
            <p:cNvPr id="36" name="群組 9"/>
            <p:cNvGrpSpPr>
              <a:grpSpLocks/>
            </p:cNvGrpSpPr>
            <p:nvPr/>
          </p:nvGrpSpPr>
          <p:grpSpPr bwMode="auto">
            <a:xfrm>
              <a:off x="150589" y="1998136"/>
              <a:ext cx="2355060" cy="1788504"/>
              <a:chOff x="1107584" y="3383530"/>
              <a:chExt cx="2403922" cy="2014059"/>
            </a:xfrm>
          </p:grpSpPr>
          <p:sp>
            <p:nvSpPr>
              <p:cNvPr id="53" name="圓角矩形 52"/>
              <p:cNvSpPr/>
              <p:nvPr/>
            </p:nvSpPr>
            <p:spPr>
              <a:xfrm>
                <a:off x="1107584" y="3383792"/>
                <a:ext cx="1158654" cy="717169"/>
              </a:xfrm>
              <a:prstGeom prst="roundRect">
                <a:avLst/>
              </a:prstGeom>
              <a:solidFill>
                <a:srgbClr val="F6BB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zh-TW" altLang="en-US" sz="11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體驗中心</a:t>
                </a:r>
                <a:endParaRPr lang="en-US" altLang="zh-TW" sz="11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algn="ctr">
                  <a:defRPr/>
                </a:pPr>
                <a:r>
                  <a:rPr lang="zh-TW" altLang="en-US" sz="11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數日～數週間</a:t>
                </a:r>
                <a:endParaRPr lang="zh-TW" altLang="en-US" sz="11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54" name="圓角矩形 53"/>
              <p:cNvSpPr/>
              <p:nvPr/>
            </p:nvSpPr>
            <p:spPr>
              <a:xfrm>
                <a:off x="1107584" y="4204691"/>
                <a:ext cx="1158654" cy="1192898"/>
              </a:xfrm>
              <a:prstGeom prst="roundRect">
                <a:avLst/>
              </a:prstGeom>
              <a:solidFill>
                <a:srgbClr val="F6BB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zh-TW" altLang="en-US" sz="11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實踐中心</a:t>
                </a:r>
                <a:endParaRPr lang="en-US" altLang="zh-TW" sz="11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algn="ctr">
                  <a:defRPr/>
                </a:pPr>
                <a:r>
                  <a:rPr lang="zh-TW" altLang="en-US" sz="11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數週間～數月</a:t>
                </a:r>
              </a:p>
            </p:txBody>
          </p:sp>
          <p:sp>
            <p:nvSpPr>
              <p:cNvPr id="55" name="圓角矩形 54"/>
              <p:cNvSpPr/>
              <p:nvPr/>
            </p:nvSpPr>
            <p:spPr>
              <a:xfrm>
                <a:off x="2352124" y="3383792"/>
                <a:ext cx="1158654" cy="338017"/>
              </a:xfrm>
              <a:prstGeom prst="roundRect">
                <a:avLst/>
              </a:prstGeom>
              <a:solidFill>
                <a:srgbClr val="F6BB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zh-TW" altLang="en-US" sz="11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工作理解型</a:t>
                </a:r>
              </a:p>
            </p:txBody>
          </p:sp>
          <p:sp>
            <p:nvSpPr>
              <p:cNvPr id="56" name="圓角矩形 55"/>
              <p:cNvSpPr/>
              <p:nvPr/>
            </p:nvSpPr>
            <p:spPr>
              <a:xfrm>
                <a:off x="2352124" y="3787983"/>
                <a:ext cx="1158654" cy="339806"/>
              </a:xfrm>
              <a:prstGeom prst="roundRect">
                <a:avLst/>
              </a:prstGeom>
              <a:solidFill>
                <a:srgbClr val="F6BB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zh-TW" altLang="en-US" sz="11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直接採用型</a:t>
                </a:r>
              </a:p>
            </p:txBody>
          </p:sp>
          <p:sp>
            <p:nvSpPr>
              <p:cNvPr id="57" name="圓角矩形 56"/>
              <p:cNvSpPr/>
              <p:nvPr/>
            </p:nvSpPr>
            <p:spPr>
              <a:xfrm>
                <a:off x="2352124" y="4211845"/>
                <a:ext cx="1158654" cy="338018"/>
              </a:xfrm>
              <a:prstGeom prst="roundRect">
                <a:avLst/>
              </a:prstGeom>
              <a:solidFill>
                <a:srgbClr val="F6BB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zh-TW" altLang="en-US" sz="11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業務採用型</a:t>
                </a:r>
              </a:p>
            </p:txBody>
          </p:sp>
          <p:sp>
            <p:nvSpPr>
              <p:cNvPr id="58" name="圓角矩形 57"/>
              <p:cNvSpPr/>
              <p:nvPr/>
            </p:nvSpPr>
            <p:spPr>
              <a:xfrm>
                <a:off x="2352124" y="4635709"/>
                <a:ext cx="1158654" cy="338017"/>
              </a:xfrm>
              <a:prstGeom prst="roundRect">
                <a:avLst/>
              </a:prstGeom>
              <a:solidFill>
                <a:srgbClr val="F6BB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zh-TW" altLang="en-US" sz="11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任務協助型</a:t>
                </a:r>
              </a:p>
            </p:txBody>
          </p:sp>
          <p:sp>
            <p:nvSpPr>
              <p:cNvPr id="59" name="圓角矩形 58"/>
              <p:cNvSpPr/>
              <p:nvPr/>
            </p:nvSpPr>
            <p:spPr>
              <a:xfrm>
                <a:off x="2352124" y="5059571"/>
                <a:ext cx="1158654" cy="338018"/>
              </a:xfrm>
              <a:prstGeom prst="roundRect">
                <a:avLst/>
              </a:prstGeom>
              <a:solidFill>
                <a:srgbClr val="F6BB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zh-TW" altLang="en-US" sz="11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營運企劃型</a:t>
                </a:r>
              </a:p>
            </p:txBody>
          </p:sp>
        </p:grpSp>
        <p:grpSp>
          <p:nvGrpSpPr>
            <p:cNvPr id="37" name="群組 36"/>
            <p:cNvGrpSpPr/>
            <p:nvPr/>
          </p:nvGrpSpPr>
          <p:grpSpPr>
            <a:xfrm>
              <a:off x="2640236" y="1998136"/>
              <a:ext cx="3315797" cy="1788504"/>
              <a:chOff x="1107584" y="3383530"/>
              <a:chExt cx="3308392" cy="2014059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46" name="圓角矩形 45"/>
              <p:cNvSpPr/>
              <p:nvPr/>
            </p:nvSpPr>
            <p:spPr>
              <a:xfrm>
                <a:off x="1107584" y="3383530"/>
                <a:ext cx="1159098" cy="717663"/>
              </a:xfrm>
              <a:prstGeom prst="roundRect">
                <a:avLst/>
              </a:prstGeom>
              <a:solidFill>
                <a:srgbClr val="FFCC66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zh-TW" altLang="en-US" sz="11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以自我了解、志向確立的工作為基礎</a:t>
                </a:r>
                <a:endParaRPr lang="zh-TW" altLang="en-US" sz="11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47" name="圓角矩形 46"/>
              <p:cNvSpPr/>
              <p:nvPr/>
            </p:nvSpPr>
            <p:spPr>
              <a:xfrm>
                <a:off x="1107584" y="4204224"/>
                <a:ext cx="1159098" cy="1193365"/>
              </a:xfrm>
              <a:prstGeom prst="roundRect">
                <a:avLst/>
              </a:prstGeom>
              <a:solidFill>
                <a:srgbClr val="FFCC66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zh-TW" altLang="en-US" sz="11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社會人基礎力</a:t>
                </a:r>
                <a:endParaRPr lang="en-US" altLang="zh-TW" sz="11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algn="ctr">
                  <a:defRPr/>
                </a:pPr>
                <a:r>
                  <a:rPr lang="zh-TW" altLang="en-US" sz="11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＋</a:t>
                </a:r>
                <a:endParaRPr lang="en-US" altLang="zh-TW" sz="11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algn="ctr">
                  <a:defRPr/>
                </a:pPr>
                <a:r>
                  <a:rPr lang="zh-TW" altLang="en-US" sz="11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實踐學習</a:t>
                </a:r>
                <a:endParaRPr lang="en-US" altLang="zh-TW" sz="11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algn="ctr">
                  <a:defRPr/>
                </a:pPr>
                <a:r>
                  <a:rPr lang="zh-TW" altLang="en-US" sz="11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＋</a:t>
                </a:r>
                <a:endParaRPr lang="en-US" altLang="zh-TW" sz="11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algn="ctr">
                  <a:defRPr/>
                </a:pPr>
                <a:r>
                  <a:rPr lang="zh-TW" altLang="en-US" sz="11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領導能力</a:t>
                </a:r>
              </a:p>
            </p:txBody>
          </p:sp>
          <p:sp>
            <p:nvSpPr>
              <p:cNvPr id="48" name="圓角矩形 47"/>
              <p:cNvSpPr/>
              <p:nvPr/>
            </p:nvSpPr>
            <p:spPr>
              <a:xfrm>
                <a:off x="2352407" y="3383530"/>
                <a:ext cx="2063569" cy="338464"/>
              </a:xfrm>
              <a:prstGeom prst="roundRect">
                <a:avLst/>
              </a:prstGeom>
              <a:solidFill>
                <a:srgbClr val="FFCC66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zh-TW" altLang="en-US" sz="11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企業、業界宣傳</a:t>
                </a:r>
              </a:p>
            </p:txBody>
          </p:sp>
          <p:sp>
            <p:nvSpPr>
              <p:cNvPr id="49" name="圓角矩形 48"/>
              <p:cNvSpPr/>
              <p:nvPr/>
            </p:nvSpPr>
            <p:spPr>
              <a:xfrm>
                <a:off x="2352408" y="3788486"/>
                <a:ext cx="2063568" cy="338464"/>
              </a:xfrm>
              <a:prstGeom prst="roundRect">
                <a:avLst/>
              </a:prstGeom>
              <a:solidFill>
                <a:srgbClr val="FFCC66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zh-TW" altLang="en-US" sz="11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錄取撮合配對</a:t>
                </a:r>
              </a:p>
            </p:txBody>
          </p:sp>
          <p:sp>
            <p:nvSpPr>
              <p:cNvPr id="50" name="圓角矩形 49"/>
              <p:cNvSpPr/>
              <p:nvPr/>
            </p:nvSpPr>
            <p:spPr>
              <a:xfrm>
                <a:off x="2352408" y="4212032"/>
                <a:ext cx="2063568" cy="338464"/>
              </a:xfrm>
              <a:prstGeom prst="roundRect">
                <a:avLst/>
              </a:prstGeom>
              <a:solidFill>
                <a:srgbClr val="FFCC66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zh-TW" altLang="en-US" sz="11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推進活用年輕人之業務</a:t>
                </a:r>
              </a:p>
            </p:txBody>
          </p:sp>
          <p:sp>
            <p:nvSpPr>
              <p:cNvPr id="51" name="圓角矩形 50"/>
              <p:cNvSpPr/>
              <p:nvPr/>
            </p:nvSpPr>
            <p:spPr>
              <a:xfrm>
                <a:off x="2352408" y="4635578"/>
                <a:ext cx="2063568" cy="338464"/>
              </a:xfrm>
              <a:prstGeom prst="roundRect">
                <a:avLst/>
              </a:prstGeom>
              <a:solidFill>
                <a:srgbClr val="FFCC66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zh-TW" altLang="en-US" sz="11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利用年輕人想像力的活用、</a:t>
                </a:r>
                <a:endParaRPr lang="en-US" altLang="zh-TW" sz="11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algn="ctr">
                  <a:defRPr/>
                </a:pPr>
                <a:r>
                  <a:rPr lang="zh-TW" altLang="en-US" sz="11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公司內活性化</a:t>
                </a:r>
              </a:p>
            </p:txBody>
          </p:sp>
          <p:sp>
            <p:nvSpPr>
              <p:cNvPr id="52" name="圓角矩形 51"/>
              <p:cNvSpPr/>
              <p:nvPr/>
            </p:nvSpPr>
            <p:spPr>
              <a:xfrm>
                <a:off x="2352408" y="5059124"/>
                <a:ext cx="2063568" cy="338464"/>
              </a:xfrm>
              <a:prstGeom prst="roundRect">
                <a:avLst/>
              </a:prstGeom>
              <a:solidFill>
                <a:srgbClr val="FFCC66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zh-TW" altLang="en-US" sz="11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推進年輕人開創新興事業</a:t>
                </a:r>
              </a:p>
            </p:txBody>
          </p:sp>
        </p:grpSp>
        <p:grpSp>
          <p:nvGrpSpPr>
            <p:cNvPr id="38" name="群組 37"/>
            <p:cNvGrpSpPr/>
            <p:nvPr/>
          </p:nvGrpSpPr>
          <p:grpSpPr>
            <a:xfrm>
              <a:off x="6112529" y="1988840"/>
              <a:ext cx="3665008" cy="1788504"/>
              <a:chOff x="1107584" y="3383530"/>
              <a:chExt cx="3308392" cy="2014059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39" name="圓角矩形 38"/>
              <p:cNvSpPr/>
              <p:nvPr/>
            </p:nvSpPr>
            <p:spPr>
              <a:xfrm>
                <a:off x="1107584" y="3383530"/>
                <a:ext cx="1159098" cy="717663"/>
              </a:xfrm>
              <a:prstGeom prst="roundRect">
                <a:avLst/>
              </a:prstGeom>
              <a:solidFill>
                <a:srgbClr val="FFCC66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zh-TW" altLang="en-US" sz="11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從學校到職場、社會間的接軌</a:t>
                </a:r>
                <a:endParaRPr lang="zh-TW" altLang="en-US" sz="11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40" name="圓角矩形 39"/>
              <p:cNvSpPr/>
              <p:nvPr/>
            </p:nvSpPr>
            <p:spPr>
              <a:xfrm>
                <a:off x="1107584" y="4204224"/>
                <a:ext cx="1159098" cy="1193365"/>
              </a:xfrm>
              <a:prstGeom prst="roundRect">
                <a:avLst/>
              </a:prstGeom>
              <a:solidFill>
                <a:srgbClr val="FFCC66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zh-TW" altLang="en-US" sz="11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培養將來業界擔當新血與新事業的開創</a:t>
                </a:r>
              </a:p>
            </p:txBody>
          </p:sp>
          <p:sp>
            <p:nvSpPr>
              <p:cNvPr id="41" name="圓角矩形 40"/>
              <p:cNvSpPr/>
              <p:nvPr/>
            </p:nvSpPr>
            <p:spPr>
              <a:xfrm>
                <a:off x="2352407" y="3383530"/>
                <a:ext cx="2063569" cy="338464"/>
              </a:xfrm>
              <a:prstGeom prst="roundRect">
                <a:avLst/>
              </a:prstGeom>
              <a:solidFill>
                <a:srgbClr val="FFCC66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zh-TW" altLang="en-US" sz="11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１～２週間的社會體驗</a:t>
                </a:r>
              </a:p>
            </p:txBody>
          </p:sp>
          <p:sp>
            <p:nvSpPr>
              <p:cNvPr id="42" name="圓角矩形 41"/>
              <p:cNvSpPr/>
              <p:nvPr/>
            </p:nvSpPr>
            <p:spPr>
              <a:xfrm>
                <a:off x="2352408" y="3788486"/>
                <a:ext cx="2063568" cy="338464"/>
              </a:xfrm>
              <a:prstGeom prst="roundRect">
                <a:avLst/>
              </a:prstGeom>
              <a:solidFill>
                <a:srgbClr val="FFCC66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zh-TW" altLang="en-US" sz="11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互相鑑定採用活動的一環</a:t>
                </a:r>
              </a:p>
            </p:txBody>
          </p:sp>
          <p:sp>
            <p:nvSpPr>
              <p:cNvPr id="43" name="圓角矩形 42"/>
              <p:cNvSpPr/>
              <p:nvPr/>
            </p:nvSpPr>
            <p:spPr>
              <a:xfrm>
                <a:off x="2352408" y="4212032"/>
                <a:ext cx="2063568" cy="338464"/>
              </a:xfrm>
              <a:prstGeom prst="roundRect">
                <a:avLst/>
              </a:prstGeom>
              <a:solidFill>
                <a:srgbClr val="FFCC66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zh-TW" altLang="en-US" sz="11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體驗無法由打工中所體會到的企業實習</a:t>
                </a:r>
              </a:p>
            </p:txBody>
          </p:sp>
          <p:sp>
            <p:nvSpPr>
              <p:cNvPr id="44" name="圓角矩形 43"/>
              <p:cNvSpPr/>
              <p:nvPr/>
            </p:nvSpPr>
            <p:spPr>
              <a:xfrm>
                <a:off x="2352408" y="4635578"/>
                <a:ext cx="2063568" cy="338464"/>
              </a:xfrm>
              <a:prstGeom prst="roundRect">
                <a:avLst/>
              </a:prstGeom>
              <a:solidFill>
                <a:srgbClr val="FFCC66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zh-TW" altLang="en-US" sz="11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發現挑戰與企劃建立</a:t>
                </a:r>
              </a:p>
            </p:txBody>
          </p:sp>
          <p:sp>
            <p:nvSpPr>
              <p:cNvPr id="45" name="圓角矩形 44"/>
              <p:cNvSpPr/>
              <p:nvPr/>
            </p:nvSpPr>
            <p:spPr>
              <a:xfrm>
                <a:off x="2352408" y="5059124"/>
                <a:ext cx="2063568" cy="338464"/>
              </a:xfrm>
              <a:prstGeom prst="roundRect">
                <a:avLst/>
              </a:prstGeom>
              <a:solidFill>
                <a:srgbClr val="FFCC66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zh-TW" altLang="en-US" sz="11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新興事業與變革專案的參與</a:t>
                </a:r>
              </a:p>
            </p:txBody>
          </p:sp>
        </p:grpSp>
      </p:grpSp>
      <p:graphicFrame>
        <p:nvGraphicFramePr>
          <p:cNvPr id="60" name="図表 47"/>
          <p:cNvGraphicFramePr/>
          <p:nvPr>
            <p:extLst/>
          </p:nvPr>
        </p:nvGraphicFramePr>
        <p:xfrm>
          <a:off x="281132" y="3768718"/>
          <a:ext cx="9106661" cy="30368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1" name="Text Box 4"/>
          <p:cNvSpPr>
            <a:spLocks noChangeArrowheads="1"/>
          </p:cNvSpPr>
          <p:nvPr/>
        </p:nvSpPr>
        <p:spPr bwMode="auto">
          <a:xfrm>
            <a:off x="172244" y="749583"/>
            <a:ext cx="1008063" cy="412750"/>
          </a:xfrm>
          <a:prstGeom prst="roundRect">
            <a:avLst>
              <a:gd name="adj" fmla="val 16667"/>
            </a:avLst>
          </a:prstGeom>
          <a:solidFill>
            <a:srgbClr val="FF9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6451" tIns="48226" rIns="96451" bIns="48226" anchor="b">
            <a:spAutoFit/>
          </a:bodyPr>
          <a:lstStyle>
            <a:lvl1pPr>
              <a:spcBef>
                <a:spcPct val="20000"/>
              </a:spcBef>
              <a:buChar char="•"/>
              <a:defRPr kumimoji="1" sz="3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7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800" b="1" dirty="0">
                <a:latin typeface="Meiryo" panose="020B0604030504040204" pitchFamily="34" charset="-128"/>
                <a:ea typeface="Meiryo" panose="020B0604030504040204" pitchFamily="34" charset="-128"/>
              </a:rPr>
              <a:t>實　習</a:t>
            </a:r>
            <a:endParaRPr lang="en-US" altLang="zh-TW" sz="18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62" name="テキスト ボックス 20"/>
          <p:cNvSpPr txBox="1">
            <a:spLocks noChangeArrowheads="1"/>
          </p:cNvSpPr>
          <p:nvPr/>
        </p:nvSpPr>
        <p:spPr bwMode="auto">
          <a:xfrm>
            <a:off x="1272583" y="651634"/>
            <a:ext cx="869981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200">
                <a:solidFill>
                  <a:schemeClr val="bg1"/>
                </a:solidFill>
                <a:latin typeface="Arial" panose="020B0604020202020204" pitchFamily="34" charset="0"/>
                <a:ea typeface="HGP創英角ｺﾞｼｯｸUB" pitchFamily="50" charset="-128"/>
              </a:defRPr>
            </a:lvl1pPr>
            <a:lvl2pPr marL="742950" indent="-285750">
              <a:defRPr kumimoji="1" sz="1200">
                <a:solidFill>
                  <a:schemeClr val="bg1"/>
                </a:solidFill>
                <a:latin typeface="Arial" panose="020B0604020202020204" pitchFamily="34" charset="0"/>
                <a:ea typeface="HGP創英角ｺﾞｼｯｸUB" pitchFamily="50" charset="-128"/>
              </a:defRPr>
            </a:lvl2pPr>
            <a:lvl3pPr marL="1143000" indent="-228600">
              <a:defRPr kumimoji="1" sz="1200">
                <a:solidFill>
                  <a:schemeClr val="bg1"/>
                </a:solidFill>
                <a:latin typeface="Arial" panose="020B0604020202020204" pitchFamily="34" charset="0"/>
                <a:ea typeface="HGP創英角ｺﾞｼｯｸUB" pitchFamily="50" charset="-128"/>
              </a:defRPr>
            </a:lvl3pPr>
            <a:lvl4pPr marL="1600200" indent="-228600">
              <a:defRPr kumimoji="1" sz="1200">
                <a:solidFill>
                  <a:schemeClr val="bg1"/>
                </a:solidFill>
                <a:latin typeface="Arial" panose="020B0604020202020204" pitchFamily="34" charset="0"/>
                <a:ea typeface="HGP創英角ｺﾞｼｯｸUB" pitchFamily="50" charset="-128"/>
              </a:defRPr>
            </a:lvl4pPr>
            <a:lvl5pPr marL="2057400" indent="-228600">
              <a:defRPr kumimoji="1" sz="1200">
                <a:solidFill>
                  <a:schemeClr val="bg1"/>
                </a:solidFill>
                <a:latin typeface="Arial" panose="020B0604020202020204" pitchFamily="34" charset="0"/>
                <a:ea typeface="HGP創英角ｺﾞｼｯｸUB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Arial" panose="020B0604020202020204" pitchFamily="34" charset="0"/>
                <a:ea typeface="HGP創英角ｺﾞｼｯｸUB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Arial" panose="020B0604020202020204" pitchFamily="34" charset="0"/>
                <a:ea typeface="HGP創英角ｺﾞｼｯｸUB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Arial" panose="020B0604020202020204" pitchFamily="34" charset="0"/>
                <a:ea typeface="HGP創英角ｺﾞｼｯｸUB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Arial" panose="020B0604020202020204" pitchFamily="34" charset="0"/>
                <a:ea typeface="HGP創英角ｺﾞｼｯｸUB" pitchFamily="50" charset="-128"/>
              </a:defRPr>
            </a:lvl9pPr>
          </a:lstStyle>
          <a:p>
            <a:r>
              <a:rPr lang="zh-TW" altLang="zh-TW" sz="1600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實習的定義</a:t>
            </a:r>
            <a:r>
              <a:rPr lang="zh-TW" altLang="en-US" sz="1600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zh-TW" altLang="zh-TW" sz="1600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「在學中以及快要畢業的學生，在一定期間內從事與他們的專業或是未來理想職業</a:t>
            </a:r>
            <a:endParaRPr lang="en-US" altLang="zh-TW" sz="1600" dirty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en-US" altLang="zh-TW" sz="1600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zh-TW" altLang="en-US" sz="1600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　　　</a:t>
            </a:r>
            <a:r>
              <a:rPr lang="zh-TW" altLang="zh-TW" sz="1600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相關類型的工作體驗。」</a:t>
            </a:r>
          </a:p>
          <a:p>
            <a:endParaRPr lang="ja-JP" altLang="en-US" sz="1600" dirty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27673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06138" y="100099"/>
            <a:ext cx="1980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引進實習之學院</a:t>
            </a:r>
            <a:endParaRPr kumimoji="1" lang="ja-JP" altLang="en-US" sz="20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7677150" y="6505067"/>
            <a:ext cx="2228850" cy="365125"/>
          </a:xfrm>
        </p:spPr>
        <p:txBody>
          <a:bodyPr/>
          <a:lstStyle/>
          <a:p>
            <a:r>
              <a:rPr lang="en-US" altLang="ja-JP" dirty="0">
                <a:solidFill>
                  <a:schemeClr val="bg1"/>
                </a:solidFill>
              </a:rPr>
              <a:t>6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200877" y="818866"/>
            <a:ext cx="9602545" cy="5686201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04800" y="1347929"/>
            <a:ext cx="20313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銘傳大學　設計學院</a:t>
            </a:r>
            <a:endParaRPr kumimoji="1" lang="ja-JP" altLang="en-US" sz="16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04800" y="921176"/>
            <a:ext cx="8875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引進學校</a:t>
            </a:r>
            <a:endParaRPr kumimoji="1" lang="ja-JP" altLang="en-US" sz="20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304799" y="1615718"/>
            <a:ext cx="9196251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  <a:cs typeface="Arial Unicode MS" panose="020B0604020202020204" pitchFamily="50" charset="-128"/>
            </a:endParaRPr>
          </a:p>
          <a:p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</a:t>
            </a:r>
            <a:r>
              <a:rPr lang="zh-TW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銘傳大學原名「銘傳女子商業專科學校」，於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1957</a:t>
            </a:r>
            <a:r>
              <a:rPr lang="zh-TW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年包德明博士與李應兆博士共同創辦，是台灣最早一所私人設立的女子商業最高學府，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1990</a:t>
            </a:r>
            <a:r>
              <a:rPr lang="zh-TW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年，經教育部核准升格改制為四年制的「銘傳管理學院」，兼收男女學生。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1993</a:t>
            </a:r>
            <a:r>
              <a:rPr lang="zh-TW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年，成立桃園校區。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1997</a:t>
            </a:r>
            <a:r>
              <a:rPr lang="zh-TW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年，再經教育部核准改名為「銘傳大學」。</a:t>
            </a:r>
          </a:p>
          <a:p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</a:t>
            </a:r>
            <a:r>
              <a:rPr lang="zh-TW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銘傳向以嚴管勤教作為教育政策，在校學有所獲，畢業能學以致用，尤富敬業樂群精神，就業率幾乎高達百分之百，有超過七萬人的畢業生對於國家有著貢獻，校風良好，蜚聲國內外。</a:t>
            </a:r>
          </a:p>
          <a:p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</a:t>
            </a:r>
            <a:r>
              <a:rPr lang="zh-TW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管理、傳播、法律、資訊、教育暨應用語文、社會科、觀光、</a:t>
            </a:r>
            <a:r>
              <a:rPr lang="zh-TW" altLang="zh-TW" sz="1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設計</a:t>
            </a:r>
            <a:r>
              <a:rPr lang="zh-TW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、健康科技以及國際學院，共設立十個學院，現在約有一萬九千的在校生。</a:t>
            </a:r>
            <a:endParaRPr lang="en-US" altLang="ja-JP" sz="1400" dirty="0">
              <a:latin typeface="微軟正黑體" panose="020B0604030504040204" pitchFamily="34" charset="-120"/>
              <a:ea typeface="微軟正黑體" panose="020B0604030504040204" pitchFamily="34" charset="-120"/>
              <a:cs typeface="Arial Unicode MS" panose="020B0604020202020204" pitchFamily="50" charset="-128"/>
            </a:endParaRPr>
          </a:p>
          <a:p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  <a:cs typeface="Arial Unicode MS" panose="020B0604020202020204" pitchFamily="50" charset="-128"/>
            </a:endParaRPr>
          </a:p>
          <a:p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  <a:cs typeface="Arial Unicode MS" panose="020B0604020202020204" pitchFamily="50" charset="-128"/>
            </a:endParaRPr>
          </a:p>
          <a:p>
            <a:endParaRPr lang="en-US" altLang="ja-JP" sz="1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Arial Unicode MS" panose="020B0604020202020204" pitchFamily="50" charset="-128"/>
            </a:endParaRPr>
          </a:p>
          <a:p>
            <a:endParaRPr lang="en-US" altLang="ja-JP" sz="1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Arial Unicode MS" panose="020B0604020202020204" pitchFamily="50" charset="-128"/>
            </a:endParaRPr>
          </a:p>
          <a:p>
            <a:endParaRPr lang="en-US" altLang="ja-JP" sz="1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Arial Unicode MS" panose="020B0604020202020204" pitchFamily="50" charset="-128"/>
            </a:endParaRPr>
          </a:p>
          <a:p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  <a:cs typeface="Arial Unicode MS" panose="020B0604020202020204" pitchFamily="50" charset="-128"/>
            </a:endParaRPr>
          </a:p>
          <a:p>
            <a:endParaRPr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  <a:cs typeface="Arial Unicode MS" panose="020B0604020202020204" pitchFamily="50" charset="-128"/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xmlns="" id="{7C2DE5A3-1964-4E4E-82A6-B48E004983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6236" y="900626"/>
            <a:ext cx="1572904" cy="420660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xmlns="" id="{9E6A4E5A-000E-4292-AAA2-7A04FCDAC2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524" y="3993114"/>
            <a:ext cx="3017671" cy="2275041"/>
          </a:xfrm>
          <a:prstGeom prst="rect">
            <a:avLst/>
          </a:prstGeom>
        </p:spPr>
      </p:pic>
      <p:graphicFrame>
        <p:nvGraphicFramePr>
          <p:cNvPr id="15" name="表格 11">
            <a:extLst>
              <a:ext uri="{FF2B5EF4-FFF2-40B4-BE49-F238E27FC236}">
                <a16:creationId xmlns:a16="http://schemas.microsoft.com/office/drawing/2014/main" xmlns="" id="{BCBC8AD5-D16A-4B8C-A9D3-6FAAB454B1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7675634"/>
              </p:ext>
            </p:extLst>
          </p:nvPr>
        </p:nvGraphicFramePr>
        <p:xfrm>
          <a:off x="4137394" y="3645108"/>
          <a:ext cx="5556060" cy="27500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963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8656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8656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8656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58336">
                <a:tc>
                  <a:txBody>
                    <a:bodyPr/>
                    <a:lstStyle/>
                    <a:p>
                      <a:r>
                        <a:rPr lang="zh-TW" altLang="en-US" sz="1200" dirty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院別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20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學士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20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碩士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20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博士 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8336">
                <a:tc>
                  <a:txBody>
                    <a:bodyPr/>
                    <a:lstStyle/>
                    <a:p>
                      <a:r>
                        <a:rPr lang="zh-TW" altLang="en-US" sz="1200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管理學院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200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5259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200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554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20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43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8336">
                <a:tc>
                  <a:txBody>
                    <a:bodyPr/>
                    <a:lstStyle/>
                    <a:p>
                      <a:r>
                        <a:rPr lang="zh-TW" altLang="en-US" sz="1200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教育暨語文學院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20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2435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20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338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20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8336">
                <a:tc>
                  <a:txBody>
                    <a:bodyPr/>
                    <a:lstStyle/>
                    <a:p>
                      <a:r>
                        <a:rPr lang="zh-TW" altLang="en-US" sz="1200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設計學院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200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2094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20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zh-TW" altLang="en-US" sz="120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altLang="zh-TW" sz="120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--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8336">
                <a:tc>
                  <a:txBody>
                    <a:bodyPr/>
                    <a:lstStyle/>
                    <a:p>
                      <a:r>
                        <a:rPr lang="zh-TW" altLang="en-US" sz="1200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資訊學院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200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2483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200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205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zh-TW" altLang="en-US" sz="120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altLang="zh-TW" sz="120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--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1145">
                <a:tc>
                  <a:txBody>
                    <a:bodyPr/>
                    <a:lstStyle/>
                    <a:p>
                      <a:r>
                        <a:rPr lang="zh-TW" altLang="en-US" sz="120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傳播學院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200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1064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20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zh-TW" altLang="en-US" sz="120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altLang="zh-TW" sz="120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--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58336">
                <a:tc>
                  <a:txBody>
                    <a:bodyPr/>
                    <a:lstStyle/>
                    <a:p>
                      <a:r>
                        <a:rPr lang="zh-TW" altLang="en-US" sz="120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觀光學院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20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796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20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114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zh-TW" altLang="en-US" sz="120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altLang="zh-TW" sz="120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--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58336">
                <a:tc>
                  <a:txBody>
                    <a:bodyPr/>
                    <a:lstStyle/>
                    <a:p>
                      <a:r>
                        <a:rPr lang="zh-TW" altLang="en-US" sz="1200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法律學院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200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652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200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zh-TW" altLang="en-US" sz="120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altLang="zh-TW" sz="120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--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58336">
                <a:tc>
                  <a:txBody>
                    <a:bodyPr/>
                    <a:lstStyle/>
                    <a:p>
                      <a:r>
                        <a:rPr lang="zh-TW" altLang="en-US" sz="120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社會科學院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200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953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200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215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zh-TW" altLang="en-US" sz="120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altLang="zh-TW" sz="120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--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58336">
                <a:tc>
                  <a:txBody>
                    <a:bodyPr/>
                    <a:lstStyle/>
                    <a:p>
                      <a:r>
                        <a:rPr lang="zh-TW" altLang="en-US" sz="120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健康學院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20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969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200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zh-TW" altLang="en-US" sz="1200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altLang="zh-TW" sz="1200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--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16" name="文字方塊 2">
            <a:extLst>
              <a:ext uri="{FF2B5EF4-FFF2-40B4-BE49-F238E27FC236}">
                <a16:creationId xmlns:a16="http://schemas.microsoft.com/office/drawing/2014/main" xmlns="" id="{798816DD-F81E-4426-B2C2-9D69E9E7EA3E}"/>
              </a:ext>
            </a:extLst>
          </p:cNvPr>
          <p:cNvSpPr txBox="1"/>
          <p:nvPr/>
        </p:nvSpPr>
        <p:spPr>
          <a:xfrm>
            <a:off x="4137394" y="3339267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b="1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學院別人數</a:t>
            </a:r>
          </a:p>
        </p:txBody>
      </p:sp>
    </p:spTree>
    <p:extLst>
      <p:ext uri="{BB962C8B-B14F-4D97-AF65-F5344CB8AC3E}">
        <p14:creationId xmlns:p14="http://schemas.microsoft.com/office/powerpoint/2010/main" val="2166974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xmlns="" id="{3515B7EE-1B78-4C20-B2C7-57A10D80F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77150" y="6505067"/>
            <a:ext cx="2228850" cy="365125"/>
          </a:xfrm>
        </p:spPr>
        <p:txBody>
          <a:bodyPr/>
          <a:lstStyle/>
          <a:p>
            <a:r>
              <a:rPr lang="en-US" altLang="ja-JP" dirty="0">
                <a:solidFill>
                  <a:schemeClr val="bg1"/>
                </a:solidFill>
              </a:rPr>
              <a:t>8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xmlns="" id="{65C43364-BAB3-48CA-9CB6-28047FB7E4D6}"/>
              </a:ext>
            </a:extLst>
          </p:cNvPr>
          <p:cNvSpPr txBox="1"/>
          <p:nvPr/>
        </p:nvSpPr>
        <p:spPr>
          <a:xfrm>
            <a:off x="106137" y="98739"/>
            <a:ext cx="2492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預計引進實習之企業</a:t>
            </a:r>
            <a:endParaRPr kumimoji="1" lang="ja-JP" altLang="en-US" sz="20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xmlns="" id="{5F9CB2E6-50D6-4A61-B6D9-510C934548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45966"/>
            <a:ext cx="9906000" cy="4259101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xmlns="" id="{0D4D1EC5-6AB8-4470-85AD-F68161B683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70" y="595694"/>
            <a:ext cx="7959776" cy="1553427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xmlns="" id="{DF8BC107-E1AD-4486-93D0-A046713309A1}"/>
              </a:ext>
            </a:extLst>
          </p:cNvPr>
          <p:cNvSpPr/>
          <p:nvPr/>
        </p:nvSpPr>
        <p:spPr>
          <a:xfrm>
            <a:off x="1554271" y="872068"/>
            <a:ext cx="93376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株式会社 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LIXIL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endParaRPr lang="en-US" altLang="ja-JP" sz="2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（英文社名：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LIXIL  Corporation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endParaRPr lang="ja-JP" altLang="en-US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484421" y="2995442"/>
            <a:ext cx="3195529" cy="1282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1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zh-TW" altLang="en-US" sz="1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1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日本的居住產業中，產品強勁且市占率最高的數間廠商，包含外牆磚、鋁門窗、帷幕牆、整體衛浴、化妝洗面檯、廚具、庭園造景等產品，於</a:t>
            </a:r>
            <a:r>
              <a:rPr lang="en-US" altLang="zh-TW" sz="1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2011</a:t>
            </a:r>
            <a:r>
              <a:rPr lang="zh-TW" altLang="en-US" sz="1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年匯集合併成為驪住集團，至今的集團成員已含括歐、美、亞之相關各領域龍頭廠商。集團理念是持續不懈地創造舒適的居住環境，引領美好愉悅的適居生活。</a:t>
            </a:r>
            <a:br>
              <a:rPr lang="zh-TW" altLang="en-US" sz="1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1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zh-TW" altLang="en-US" sz="1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1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由日本建材、住宅設備的頂尖企業</a:t>
            </a:r>
            <a:r>
              <a:rPr lang="en-US" altLang="zh-TW" sz="1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TOSTEM</a:t>
            </a:r>
            <a:r>
              <a:rPr lang="zh-TW" altLang="en-US" sz="1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1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INAX</a:t>
            </a:r>
            <a:r>
              <a:rPr lang="zh-TW" altLang="en-US" sz="1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、新日輕</a:t>
            </a:r>
            <a:r>
              <a:rPr lang="en-US" altLang="zh-TW" sz="1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(SHINNIKEI)</a:t>
            </a:r>
            <a:r>
              <a:rPr lang="zh-TW" altLang="en-US" sz="1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1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SUNWAVE</a:t>
            </a:r>
            <a:r>
              <a:rPr lang="zh-TW" altLang="en-US" sz="1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1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TOEX</a:t>
            </a:r>
            <a:r>
              <a:rPr lang="zh-TW" altLang="en-US" sz="1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br>
              <a:rPr lang="zh-TW" altLang="en-US" sz="1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1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1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個品牌於</a:t>
            </a:r>
            <a:r>
              <a:rPr lang="en-US" altLang="zh-TW" sz="1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2011</a:t>
            </a:r>
            <a:r>
              <a:rPr lang="zh-TW" altLang="en-US" sz="1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1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1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月整合成為驪住</a:t>
            </a:r>
            <a:r>
              <a:rPr lang="en-US" altLang="zh-TW" sz="1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(LIXIL)</a:t>
            </a:r>
            <a:r>
              <a:rPr lang="zh-TW" altLang="en-US" sz="1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株式會社。</a:t>
            </a:r>
          </a:p>
        </p:txBody>
      </p:sp>
    </p:spTree>
    <p:extLst>
      <p:ext uri="{BB962C8B-B14F-4D97-AF65-F5344CB8AC3E}">
        <p14:creationId xmlns:p14="http://schemas.microsoft.com/office/powerpoint/2010/main" val="1890767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xmlns="" id="{CF30042F-5403-41A4-9EE9-2F519AFD32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045" y="1720313"/>
            <a:ext cx="6087909" cy="3115158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xmlns="" id="{46400170-5CBE-4EAB-A56D-DCF2B5AE03AA}"/>
              </a:ext>
            </a:extLst>
          </p:cNvPr>
          <p:cNvSpPr txBox="1"/>
          <p:nvPr/>
        </p:nvSpPr>
        <p:spPr>
          <a:xfrm>
            <a:off x="106137" y="98739"/>
            <a:ext cx="30059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接受實習合作的預定企業</a:t>
            </a:r>
            <a:endParaRPr kumimoji="1" lang="ja-JP" altLang="en-US" sz="20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" name="スライド番号プレースホルダー 3">
            <a:extLst>
              <a:ext uri="{FF2B5EF4-FFF2-40B4-BE49-F238E27FC236}">
                <a16:creationId xmlns:a16="http://schemas.microsoft.com/office/drawing/2014/main" xmlns="" id="{C6304F76-9057-415D-834B-D9F0CF718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77150" y="6505067"/>
            <a:ext cx="2228850" cy="365125"/>
          </a:xfrm>
        </p:spPr>
        <p:txBody>
          <a:bodyPr/>
          <a:lstStyle/>
          <a:p>
            <a:r>
              <a:rPr lang="en-US" altLang="ja-JP" dirty="0">
                <a:solidFill>
                  <a:schemeClr val="bg1"/>
                </a:solidFill>
              </a:rPr>
              <a:t>9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xmlns="" id="{6AF60498-35E3-443F-A90A-E36F232675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81" y="858983"/>
            <a:ext cx="9799863" cy="5447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 sz="1200">
                <a:solidFill>
                  <a:schemeClr val="bg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1pPr>
            <a:lvl2pPr marL="742950" indent="-285750">
              <a:defRPr kumimoji="1" sz="1200">
                <a:solidFill>
                  <a:schemeClr val="bg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2pPr>
            <a:lvl3pPr marL="1143000" indent="-228600">
              <a:defRPr kumimoji="1" sz="1200">
                <a:solidFill>
                  <a:schemeClr val="bg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3pPr>
            <a:lvl4pPr marL="1600200" indent="-228600">
              <a:defRPr kumimoji="1" sz="1200">
                <a:solidFill>
                  <a:schemeClr val="bg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4pPr>
            <a:lvl5pPr marL="2057400" indent="-228600">
              <a:defRPr kumimoji="1" sz="1200">
                <a:solidFill>
                  <a:schemeClr val="bg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ja-JP" sz="20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lang="zh-TW" altLang="en-US" sz="20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公  司 名</a:t>
            </a:r>
            <a:r>
              <a:rPr lang="en-US" altLang="ja-JP" sz="20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】</a:t>
            </a:r>
            <a:r>
              <a:rPr lang="ja-JP" altLang="en-US" sz="20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ＬＩＸＩＬ</a:t>
            </a:r>
            <a:r>
              <a:rPr lang="zh-TW" altLang="en-US" sz="20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股份有限公司</a:t>
            </a:r>
            <a:r>
              <a:rPr lang="ja-JP" altLang="en-US" sz="20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lang="zh-TW" altLang="en-US" sz="20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英文名</a:t>
            </a:r>
            <a:r>
              <a:rPr lang="ja-JP" altLang="en-US" sz="20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：</a:t>
            </a:r>
            <a:r>
              <a:rPr lang="en-US" altLang="ja-JP" sz="20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LIXIL</a:t>
            </a:r>
            <a:r>
              <a:rPr lang="ja-JP" altLang="en-US" sz="20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20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Corporation</a:t>
            </a:r>
            <a:r>
              <a:rPr lang="ja-JP" altLang="en-US" sz="20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lang="en-US" altLang="ja-JP" sz="2000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en-US" altLang="ja-JP" sz="20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lang="zh-TW" altLang="en-US" sz="20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代</a:t>
            </a:r>
            <a:r>
              <a:rPr lang="ja-JP" altLang="en-US" sz="20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 </a:t>
            </a:r>
            <a:r>
              <a:rPr lang="zh-TW" altLang="en-US" sz="20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表</a:t>
            </a:r>
            <a:r>
              <a:rPr lang="ja-JP" altLang="en-US" sz="20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zh-TW" altLang="en-US" sz="20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人</a:t>
            </a:r>
            <a:r>
              <a:rPr lang="en-US" altLang="ja-JP" sz="20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】</a:t>
            </a:r>
            <a:r>
              <a:rPr lang="ja-JP" altLang="en-US" sz="20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zh-TW" altLang="en-US" sz="20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董事長 </a:t>
            </a:r>
            <a:r>
              <a:rPr lang="ja-JP" altLang="en-US" sz="20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兼 </a:t>
            </a:r>
            <a:r>
              <a:rPr lang="zh-TW" altLang="en-US" sz="20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執行長</a:t>
            </a:r>
            <a:r>
              <a:rPr lang="ja-JP" altLang="en-US" sz="20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瀬戸　欣哉</a:t>
            </a:r>
          </a:p>
          <a:p>
            <a:pPr>
              <a:lnSpc>
                <a:spcPct val="150000"/>
              </a:lnSpc>
            </a:pPr>
            <a:r>
              <a:rPr lang="en-US" altLang="ja-JP" sz="20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lang="zh-TW" altLang="en-US" sz="20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成</a:t>
            </a:r>
            <a:r>
              <a:rPr lang="ja-JP" altLang="en-US" sz="20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</a:t>
            </a:r>
            <a:r>
              <a:rPr lang="zh-TW" altLang="en-US" sz="20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立</a:t>
            </a:r>
            <a:r>
              <a:rPr lang="en-US" altLang="ja-JP" sz="20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】</a:t>
            </a:r>
            <a:r>
              <a:rPr lang="ja-JP" altLang="en-US" sz="20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２００１年１０月１日</a:t>
            </a:r>
          </a:p>
          <a:p>
            <a:pPr>
              <a:lnSpc>
                <a:spcPct val="150000"/>
              </a:lnSpc>
            </a:pPr>
            <a:r>
              <a:rPr lang="en-US" altLang="ja-JP" sz="20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lang="zh-TW" altLang="en-US" sz="20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資  本 額</a:t>
            </a:r>
            <a:r>
              <a:rPr lang="en-US" altLang="ja-JP" sz="20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】</a:t>
            </a:r>
            <a:r>
              <a:rPr lang="ja-JP" altLang="en-US" sz="20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20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34,600</a:t>
            </a:r>
            <a:r>
              <a:rPr lang="zh-TW" altLang="en-US" sz="20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百萬日圓</a:t>
            </a:r>
            <a:endParaRPr lang="ja-JP" altLang="en-US" sz="2000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en-US" altLang="ja-JP" sz="20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lang="zh-TW" altLang="en-US" sz="20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公司地址</a:t>
            </a:r>
            <a:r>
              <a:rPr lang="en-US" altLang="ja-JP" sz="20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】</a:t>
            </a:r>
            <a:r>
              <a:rPr lang="ja-JP" altLang="en-US" sz="20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zh-TW" altLang="en-US" sz="20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本     公    司</a:t>
            </a:r>
            <a:r>
              <a:rPr lang="ja-JP" altLang="en-US" sz="20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：東京都江東区大島</a:t>
            </a:r>
            <a:r>
              <a:rPr lang="zh-TW" altLang="en-US" sz="20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大島</a:t>
            </a:r>
            <a:r>
              <a:rPr lang="en-US" altLang="ja-JP" sz="20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2-1-1</a:t>
            </a:r>
          </a:p>
          <a:p>
            <a:pPr>
              <a:lnSpc>
                <a:spcPct val="150000"/>
              </a:lnSpc>
            </a:pPr>
            <a:r>
              <a:rPr lang="ja-JP" altLang="en-US" sz="20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</a:t>
            </a:r>
            <a:r>
              <a:rPr lang="zh-TW" altLang="en-US" sz="20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本公司辦公處</a:t>
            </a:r>
            <a:r>
              <a:rPr lang="ja-JP" altLang="en-US" sz="20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：東京都千代田区霞が関三丁目</a:t>
            </a:r>
            <a:r>
              <a:rPr lang="en-US" altLang="ja-JP" sz="20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lang="ja-JP" altLang="en-US" sz="20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番</a:t>
            </a:r>
            <a:r>
              <a:rPr lang="en-US" altLang="ja-JP" sz="20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5</a:t>
            </a:r>
            <a:r>
              <a:rPr lang="ja-JP" altLang="en-US" sz="20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号 霞が関ビル</a:t>
            </a:r>
            <a:r>
              <a:rPr lang="en-US" altLang="ja-JP" sz="20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36</a:t>
            </a:r>
            <a:r>
              <a:rPr lang="ja-JP" altLang="en-US" sz="20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階</a:t>
            </a:r>
            <a:endParaRPr lang="en-US" altLang="ja-JP" sz="2000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en-US" altLang="ja-JP" sz="20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lang="zh-TW" altLang="en-US" sz="20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員工人數</a:t>
            </a:r>
            <a:r>
              <a:rPr lang="en-US" altLang="ja-JP" sz="20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】</a:t>
            </a:r>
            <a:r>
              <a:rPr lang="ja-JP" altLang="en-US" sz="20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20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14,527</a:t>
            </a:r>
            <a:r>
              <a:rPr lang="zh-TW" altLang="en-US" sz="20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人</a:t>
            </a:r>
            <a:r>
              <a:rPr lang="ja-JP" altLang="en-US" sz="20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lang="zh-TW" altLang="en-US" sz="20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結算至</a:t>
            </a:r>
            <a:r>
              <a:rPr lang="en-US" altLang="ja-JP" sz="20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2017</a:t>
            </a:r>
            <a:r>
              <a:rPr lang="ja-JP" altLang="en-US" sz="20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en-US" altLang="ja-JP" sz="20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lang="ja-JP" altLang="en-US" sz="20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lang="zh-TW" altLang="en-US" sz="20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底</a:t>
            </a:r>
            <a:r>
              <a:rPr lang="ja-JP" altLang="en-US" sz="20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</a:p>
          <a:p>
            <a:pPr>
              <a:lnSpc>
                <a:spcPct val="150000"/>
              </a:lnSpc>
            </a:pPr>
            <a:r>
              <a:rPr lang="en-US" altLang="ja-JP" sz="20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lang="zh-TW" altLang="en-US" sz="20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生產據點</a:t>
            </a:r>
            <a:r>
              <a:rPr lang="en-US" altLang="ja-JP" sz="20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】</a:t>
            </a:r>
            <a:r>
              <a:rPr lang="ja-JP" altLang="en-US" sz="20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20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40</a:t>
            </a:r>
            <a:r>
              <a:rPr lang="zh-TW" altLang="en-US" sz="20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間工廠</a:t>
            </a:r>
            <a:endParaRPr lang="en-US" altLang="ja-JP" sz="2000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0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</a:t>
            </a:r>
            <a:r>
              <a:rPr lang="ja-JP" altLang="en-US" sz="14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下妻工場、藤花工場、一関工場、小山工場、桐生工場、</a:t>
            </a:r>
            <a:r>
              <a:rPr lang="ja-JP" altLang="en-US" sz="1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土浦工場</a:t>
            </a:r>
            <a:r>
              <a:rPr lang="ja-JP" altLang="en-US" sz="14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、筑波工場、大和工場、石下工場、</a:t>
            </a:r>
            <a:endParaRPr lang="en-US" altLang="ja-JP" sz="1400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4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岩井工場、横浜工場、小谷部工場、伊吹工場、東濃工場、半田工場、知多工場、榎戸工場、</a:t>
            </a:r>
            <a:endParaRPr lang="en-US" altLang="ja-JP" sz="1400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4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大谷工場、久居工場、名張工場、青山工場、熊山工場、尾道工場、佐賀工場、鹿島工場、有明工場、　　　　　</a:t>
            </a:r>
            <a:endParaRPr lang="en-US" altLang="ja-JP" sz="1400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4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栗沢工場、須賀川工場、前橋工場、粕川工場、深谷工場、立野工場、可児工場、常滑東工場、</a:t>
            </a:r>
            <a:endParaRPr lang="en-US" altLang="ja-JP" sz="1400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4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彦根工場、上野緑工場、伊賀上野工場、社工場、沖縄工場</a:t>
            </a:r>
            <a:endParaRPr lang="en-US" altLang="ja-JP" sz="1400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89155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>
            <a:extLst>
              <a:ext uri="{FF2B5EF4-FFF2-40B4-BE49-F238E27FC236}">
                <a16:creationId xmlns:a16="http://schemas.microsoft.com/office/drawing/2014/main" xmlns="" id="{C459D3EE-3AF5-43AE-B167-838D55745342}"/>
              </a:ext>
            </a:extLst>
          </p:cNvPr>
          <p:cNvSpPr/>
          <p:nvPr/>
        </p:nvSpPr>
        <p:spPr>
          <a:xfrm>
            <a:off x="320680" y="610458"/>
            <a:ext cx="93376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株式会社 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LIXIL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 　土浦</a:t>
            </a:r>
            <a:r>
              <a:rPr lang="zh-TW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工廠</a:t>
            </a:r>
            <a:endParaRPr lang="en-US" altLang="ja-JP" sz="2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xmlns="" id="{F002D0C1-713E-4BAC-B0A1-BEE49126ECA8}"/>
              </a:ext>
            </a:extLst>
          </p:cNvPr>
          <p:cNvSpPr/>
          <p:nvPr/>
        </p:nvSpPr>
        <p:spPr>
          <a:xfrm>
            <a:off x="0" y="1111771"/>
            <a:ext cx="9906000" cy="5407285"/>
          </a:xfrm>
          <a:prstGeom prst="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80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2700000" scaled="1"/>
          </a:gra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xmlns="" id="{104DCA9B-5F2F-4DF0-B4F0-CFDA22DBD38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62" y="3224904"/>
            <a:ext cx="3062675" cy="320111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吹き出し: 四角形 7">
            <a:extLst>
              <a:ext uri="{FF2B5EF4-FFF2-40B4-BE49-F238E27FC236}">
                <a16:creationId xmlns:a16="http://schemas.microsoft.com/office/drawing/2014/main" xmlns="" id="{17DCFC2B-9FE7-4B8A-B5EB-0C3D0ED54870}"/>
              </a:ext>
            </a:extLst>
          </p:cNvPr>
          <p:cNvSpPr/>
          <p:nvPr/>
        </p:nvSpPr>
        <p:spPr>
          <a:xfrm>
            <a:off x="2298719" y="2545064"/>
            <a:ext cx="2690794" cy="2048142"/>
          </a:xfrm>
          <a:prstGeom prst="wedgeRectCallout">
            <a:avLst>
              <a:gd name="adj1" fmla="val -45674"/>
              <a:gd name="adj2" fmla="val 71020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xmlns="" id="{28C7DBB1-C6BE-4903-A3A6-D2BC0B3ACFBE}"/>
              </a:ext>
            </a:extLst>
          </p:cNvPr>
          <p:cNvSpPr/>
          <p:nvPr/>
        </p:nvSpPr>
        <p:spPr>
          <a:xfrm>
            <a:off x="121376" y="2998278"/>
            <a:ext cx="1425986" cy="380103"/>
          </a:xfrm>
          <a:prstGeom prst="roundRect">
            <a:avLst/>
          </a:prstGeom>
          <a:solidFill>
            <a:srgbClr val="C0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関東地方北部</a:t>
            </a:r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xmlns="" id="{BFA6D526-4A21-486D-9B91-0C47816F451D}"/>
              </a:ext>
            </a:extLst>
          </p:cNvPr>
          <p:cNvSpPr/>
          <p:nvPr/>
        </p:nvSpPr>
        <p:spPr>
          <a:xfrm>
            <a:off x="3046581" y="4376184"/>
            <a:ext cx="1425986" cy="380103"/>
          </a:xfrm>
          <a:prstGeom prst="roundRect">
            <a:avLst/>
          </a:prstGeom>
          <a:solidFill>
            <a:srgbClr val="C0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茨城県土浦市</a:t>
            </a:r>
            <a:endParaRPr kumimoji="1" lang="en-US" altLang="ja-JP" sz="1400" dirty="0">
              <a:solidFill>
                <a:schemeClr val="bg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xmlns="" id="{9531E0B6-2D00-4884-88F1-24701F9D7176}"/>
              </a:ext>
            </a:extLst>
          </p:cNvPr>
          <p:cNvSpPr txBox="1"/>
          <p:nvPr/>
        </p:nvSpPr>
        <p:spPr>
          <a:xfrm>
            <a:off x="121375" y="1306334"/>
            <a:ext cx="34163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〒</a:t>
            </a:r>
            <a:r>
              <a:rPr kumimoji="1"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300-0003</a:t>
            </a:r>
          </a:p>
          <a:p>
            <a:r>
              <a:rPr kumimoji="1"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茨城県土浦市紫ヶ丘４</a:t>
            </a:r>
            <a:endParaRPr kumimoji="1"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zh-TW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鄰近車站</a:t>
            </a:r>
            <a:r>
              <a:rPr kumimoji="1"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：ＪＲ 常磐線　土浦駅</a:t>
            </a: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xmlns="" id="{2222E993-6ACB-40BB-89BF-F3A4EF340D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6445" y="2592535"/>
            <a:ext cx="2607547" cy="1790771"/>
          </a:xfrm>
          <a:prstGeom prst="rect">
            <a:avLst/>
          </a:prstGeom>
        </p:spPr>
      </p:pic>
      <p:sp>
        <p:nvSpPr>
          <p:cNvPr id="13" name="圓角矩形 14">
            <a:extLst>
              <a:ext uri="{FF2B5EF4-FFF2-40B4-BE49-F238E27FC236}">
                <a16:creationId xmlns:a16="http://schemas.microsoft.com/office/drawing/2014/main" xmlns="" id="{FF848772-CFAA-4BB0-9F3A-18BF72F91266}"/>
              </a:ext>
            </a:extLst>
          </p:cNvPr>
          <p:cNvSpPr/>
          <p:nvPr/>
        </p:nvSpPr>
        <p:spPr>
          <a:xfrm>
            <a:off x="5163932" y="1277254"/>
            <a:ext cx="1725970" cy="40298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製造製品</a:t>
            </a:r>
            <a:endParaRPr lang="zh-TW" altLang="en-US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xmlns="" id="{DA011057-2223-4CB9-8056-08BCD04521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4975" y="4958827"/>
            <a:ext cx="1889076" cy="1581109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xmlns="" id="{94CD95CA-48BC-4387-B85D-5CA4B37C17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1014" y="1823816"/>
            <a:ext cx="1701687" cy="2159833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xmlns="" id="{121F436C-9553-4316-B3FB-2D63C80228D1}"/>
              </a:ext>
            </a:extLst>
          </p:cNvPr>
          <p:cNvSpPr txBox="1"/>
          <p:nvPr/>
        </p:nvSpPr>
        <p:spPr>
          <a:xfrm>
            <a:off x="7130169" y="1309470"/>
            <a:ext cx="25281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商業建築用鋁製窗框</a:t>
            </a:r>
            <a:endParaRPr kumimoji="1"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xmlns="" id="{025853DE-2A75-4E4D-8F7E-D1051A242B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29018" y="2538306"/>
            <a:ext cx="2508226" cy="1976178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xmlns="" id="{20FA7F06-FC87-4030-883F-83CD2E167B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14540" y="4545145"/>
            <a:ext cx="2466433" cy="1943250"/>
          </a:xfrm>
          <a:prstGeom prst="rect">
            <a:avLst/>
          </a:prstGeom>
        </p:spPr>
      </p:pic>
      <p:sp>
        <p:nvSpPr>
          <p:cNvPr id="19" name="スライド番号プレースホルダー 3">
            <a:extLst>
              <a:ext uri="{FF2B5EF4-FFF2-40B4-BE49-F238E27FC236}">
                <a16:creationId xmlns:a16="http://schemas.microsoft.com/office/drawing/2014/main" xmlns="" id="{BF5BB2FB-7E72-44AF-9960-EA1692ECE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77150" y="6505067"/>
            <a:ext cx="2228850" cy="365125"/>
          </a:xfrm>
        </p:spPr>
        <p:txBody>
          <a:bodyPr/>
          <a:lstStyle/>
          <a:p>
            <a:r>
              <a:rPr lang="en-US" altLang="ja-JP" dirty="0">
                <a:solidFill>
                  <a:schemeClr val="bg1"/>
                </a:solidFill>
              </a:rPr>
              <a:t>10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テキスト ボックス 4">
            <a:extLst>
              <a:ext uri="{FF2B5EF4-FFF2-40B4-BE49-F238E27FC236}">
                <a16:creationId xmlns:a16="http://schemas.microsoft.com/office/drawing/2014/main" xmlns="" id="{65C43364-BAB3-48CA-9CB6-28047FB7E4D6}"/>
              </a:ext>
            </a:extLst>
          </p:cNvPr>
          <p:cNvSpPr txBox="1"/>
          <p:nvPr/>
        </p:nvSpPr>
        <p:spPr>
          <a:xfrm>
            <a:off x="106137" y="98739"/>
            <a:ext cx="2492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預計引進實習之企業</a:t>
            </a:r>
            <a:endParaRPr kumimoji="1" lang="ja-JP" altLang="en-US" sz="20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891900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クラリティ">
  <a:themeElements>
    <a:clrScheme name="クラリティ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クラシック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クラリティ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クラリティ.thmx</Template>
  <TotalTime>9183</TotalTime>
  <Words>1089</Words>
  <Application>Microsoft Office PowerPoint</Application>
  <PresentationFormat>A4 紙張 (210x297 公釐)</PresentationFormat>
  <Paragraphs>300</Paragraphs>
  <Slides>15</Slides>
  <Notes>2</Notes>
  <HiddenSlides>0</HiddenSlides>
  <MMClips>0</MMClips>
  <ScaleCrop>false</ScaleCrop>
  <HeadingPairs>
    <vt:vector size="4" baseType="variant">
      <vt:variant>
        <vt:lpstr>佈景主題</vt:lpstr>
      </vt:variant>
      <vt:variant>
        <vt:i4>2</vt:i4>
      </vt:variant>
      <vt:variant>
        <vt:lpstr>投影片標題</vt:lpstr>
      </vt:variant>
      <vt:variant>
        <vt:i4>15</vt:i4>
      </vt:variant>
    </vt:vector>
  </HeadingPairs>
  <TitlesOfParts>
    <vt:vector size="17" baseType="lpstr">
      <vt:lpstr>クラリティ</vt:lpstr>
      <vt:lpstr>デザインの設定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関彰商事株式会社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ベトナムにおけるJOBフェア開催について</dc:title>
  <dc:creator>荒木　清俊</dc:creator>
  <cp:lastModifiedBy>Windows 使用者</cp:lastModifiedBy>
  <cp:revision>588</cp:revision>
  <cp:lastPrinted>2017-11-09T07:33:48Z</cp:lastPrinted>
  <dcterms:created xsi:type="dcterms:W3CDTF">2015-02-18T07:00:32Z</dcterms:created>
  <dcterms:modified xsi:type="dcterms:W3CDTF">2017-12-18T07:10:03Z</dcterms:modified>
</cp:coreProperties>
</file>